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6"/>
  </p:notesMasterIdLst>
  <p:handoutMasterIdLst>
    <p:handoutMasterId r:id="rId27"/>
  </p:handoutMasterIdLst>
  <p:sldIdLst>
    <p:sldId id="257" r:id="rId3"/>
    <p:sldId id="262" r:id="rId4"/>
    <p:sldId id="263" r:id="rId5"/>
    <p:sldId id="264" r:id="rId6"/>
    <p:sldId id="278" r:id="rId7"/>
    <p:sldId id="266" r:id="rId8"/>
    <p:sldId id="277" r:id="rId9"/>
    <p:sldId id="269" r:id="rId10"/>
    <p:sldId id="270" r:id="rId11"/>
    <p:sldId id="267" r:id="rId12"/>
    <p:sldId id="280" r:id="rId13"/>
    <p:sldId id="268" r:id="rId14"/>
    <p:sldId id="271" r:id="rId15"/>
    <p:sldId id="272" r:id="rId16"/>
    <p:sldId id="281" r:id="rId17"/>
    <p:sldId id="273" r:id="rId18"/>
    <p:sldId id="284" r:id="rId19"/>
    <p:sldId id="274" r:id="rId20"/>
    <p:sldId id="282" r:id="rId21"/>
    <p:sldId id="283" r:id="rId22"/>
    <p:sldId id="275" r:id="rId23"/>
    <p:sldId id="279"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82667" autoAdjust="0"/>
  </p:normalViewPr>
  <p:slideViewPr>
    <p:cSldViewPr snapToGrid="0">
      <p:cViewPr varScale="1">
        <p:scale>
          <a:sx n="70" d="100"/>
          <a:sy n="70" d="100"/>
        </p:scale>
        <p:origin x="1114" y="58"/>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6/2/2019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6/2/2019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11</a:t>
            </a:fld>
            <a:endParaRPr lang="en-US"/>
          </a:p>
        </p:txBody>
      </p:sp>
    </p:spTree>
    <p:extLst>
      <p:ext uri="{BB962C8B-B14F-4D97-AF65-F5344CB8AC3E}">
        <p14:creationId xmlns:p14="http://schemas.microsoft.com/office/powerpoint/2010/main" val="239765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education attainment population would be more likely to use the nutrition label at the point of purchase.</a:t>
            </a:r>
          </a:p>
          <a:p>
            <a:r>
              <a:rPr lang="en-US" dirty="0"/>
              <a:t>Lower education attainment population would be</a:t>
            </a:r>
            <a:r>
              <a:rPr lang="en-US" baseline="0" dirty="0"/>
              <a:t> less likely to use the nutrition label at the point of purchase.</a:t>
            </a:r>
          </a:p>
          <a:p>
            <a:r>
              <a:rPr lang="en-US" baseline="0" dirty="0"/>
              <a:t>Since this is a self-reported survey, there is a possibility of self-reported bias.</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12</a:t>
            </a:fld>
            <a:endParaRPr lang="en-US"/>
          </a:p>
        </p:txBody>
      </p:sp>
    </p:spTree>
    <p:extLst>
      <p:ext uri="{BB962C8B-B14F-4D97-AF65-F5344CB8AC3E}">
        <p14:creationId xmlns:p14="http://schemas.microsoft.com/office/powerpoint/2010/main" val="407547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 Self reported</a:t>
            </a:r>
            <a:r>
              <a:rPr lang="en-US" baseline="0" dirty="0"/>
              <a:t> height and weight</a:t>
            </a:r>
          </a:p>
          <a:p>
            <a:r>
              <a:rPr lang="en-US" baseline="0" dirty="0"/>
              <a:t>Key Variable of Interest:</a:t>
            </a:r>
          </a:p>
          <a:p>
            <a:r>
              <a:rPr lang="en-US" baseline="0" dirty="0"/>
              <a:t>Interaction between different education group and label reading</a:t>
            </a:r>
          </a:p>
          <a:p>
            <a:r>
              <a:rPr lang="en-US" baseline="0" dirty="0"/>
              <a:t>Other demographic controls are included in the model</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13</a:t>
            </a:fld>
            <a:endParaRPr lang="en-US"/>
          </a:p>
        </p:txBody>
      </p:sp>
    </p:spTree>
    <p:extLst>
      <p:ext uri="{BB962C8B-B14F-4D97-AF65-F5344CB8AC3E}">
        <p14:creationId xmlns:p14="http://schemas.microsoft.com/office/powerpoint/2010/main" val="204922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variables,</a:t>
            </a:r>
            <a:r>
              <a:rPr lang="en-US" baseline="0" dirty="0"/>
              <a:t> </a:t>
            </a:r>
          </a:p>
          <a:p>
            <a:pPr marL="228600" indent="-228600">
              <a:buAutoNum type="arabicPeriod"/>
            </a:pPr>
            <a:r>
              <a:rPr lang="en-US" baseline="0" dirty="0"/>
              <a:t>Reading label – significant at 1% level in both models.  The positive coefficient is misleading.  One possible explanation to the positive sign is that individuals who have higher BMI would be more sensitive on reading the nutrition information to avoid the risk of weight gain.</a:t>
            </a:r>
          </a:p>
          <a:p>
            <a:pPr marL="228600" indent="-228600">
              <a:buAutoNum type="arabicPeriod"/>
            </a:pPr>
            <a:r>
              <a:rPr lang="en-US" baseline="0" dirty="0"/>
              <a:t>High School Education &amp; Reading label – failed to be statistically significant in both models, which means the high school graduates did not benefit from reading the nutrition label compare to the base group, which is individuals who did not finish high school education.</a:t>
            </a:r>
          </a:p>
          <a:p>
            <a:pPr marL="228600" indent="-228600">
              <a:buAutoNum type="arabicPeriod"/>
            </a:pPr>
            <a:r>
              <a:rPr lang="en-US" baseline="0" dirty="0"/>
              <a:t>College Education &amp; Reading Label – Statistically significant at 1% level in the linear model, but failed to be significant in the logit model.  More often the individuals in this education group, lower the BMI will be result.</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14</a:t>
            </a:fld>
            <a:endParaRPr lang="en-US"/>
          </a:p>
        </p:txBody>
      </p:sp>
    </p:spTree>
    <p:extLst>
      <p:ext uri="{BB962C8B-B14F-4D97-AF65-F5344CB8AC3E}">
        <p14:creationId xmlns:p14="http://schemas.microsoft.com/office/powerpoint/2010/main" val="241613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a:t>
            </a:r>
            <a:r>
              <a:rPr lang="en-US" baseline="0" dirty="0"/>
              <a:t> all coefficients for the interaction terms failed to be statistically significant before the year of 1998.</a:t>
            </a:r>
          </a:p>
          <a:p>
            <a:r>
              <a:rPr lang="en-US" baseline="0" dirty="0"/>
              <a:t>The coefficient for the college education and reading nutrition label is at least 5% level significant in both the pooled cross section and logit model.</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15</a:t>
            </a:fld>
            <a:endParaRPr lang="en-US"/>
          </a:p>
        </p:txBody>
      </p:sp>
    </p:spTree>
    <p:extLst>
      <p:ext uri="{BB962C8B-B14F-4D97-AF65-F5344CB8AC3E}">
        <p14:creationId xmlns:p14="http://schemas.microsoft.com/office/powerpoint/2010/main" val="215680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a:t>
            </a:r>
            <a:r>
              <a:rPr lang="en-US" baseline="0" dirty="0"/>
              <a:t> label had been statistically significant across years for the white and non-white samples.</a:t>
            </a:r>
          </a:p>
          <a:p>
            <a:r>
              <a:rPr lang="en-US" baseline="0" dirty="0"/>
              <a:t>The interaction terms failed to be statistically significant in the first three year terms for both white and non-white samples.</a:t>
            </a:r>
          </a:p>
          <a:p>
            <a:r>
              <a:rPr lang="en-US" baseline="0" dirty="0"/>
              <a:t>The interaction terms are at least 5% statistically significant for the college education and reading label interaction in 1998 for only the white samples.</a:t>
            </a:r>
          </a:p>
          <a:p>
            <a:r>
              <a:rPr lang="en-US" baseline="0" dirty="0"/>
              <a:t>Non-Hispanic Whites with higher education were adopting the new policy faster than other ethnic groups.</a:t>
            </a:r>
          </a:p>
          <a:p>
            <a:r>
              <a:rPr lang="en-US" baseline="0" dirty="0"/>
              <a:t>Reason: they are the biggest pre-package food consumer group.  Other ethnic groups prepare food more at home and they are more likely to purchase the random weight food, which nutrition label is not required.</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16</a:t>
            </a:fld>
            <a:endParaRPr lang="en-US"/>
          </a:p>
        </p:txBody>
      </p:sp>
    </p:spTree>
    <p:extLst>
      <p:ext uri="{BB962C8B-B14F-4D97-AF65-F5344CB8AC3E}">
        <p14:creationId xmlns:p14="http://schemas.microsoft.com/office/powerpoint/2010/main" val="341842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effect</a:t>
            </a:r>
            <a:r>
              <a:rPr lang="en-US" baseline="0" dirty="0"/>
              <a:t> of label reading and the interaction terms are highly significant in the lower quantile, but fail to be statistically significant in the 0.9 quantile.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Label reading has a greater effect on BMI for individuals with lower BMI, but not benefiting the people at the highest BMI quantile.</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17</a:t>
            </a:fld>
            <a:endParaRPr lang="en-US"/>
          </a:p>
        </p:txBody>
      </p:sp>
    </p:spTree>
    <p:extLst>
      <p:ext uri="{BB962C8B-B14F-4D97-AF65-F5344CB8AC3E}">
        <p14:creationId xmlns:p14="http://schemas.microsoft.com/office/powerpoint/2010/main" val="360516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the beginning 8 years of nutrition labeling law, individuals with college education, who read nutrition label at the point of purchase, on average, have 1.09 BMI compare to the lower education attainment individuals, who never use nutritional label.</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18</a:t>
            </a:fld>
            <a:endParaRPr lang="en-US"/>
          </a:p>
        </p:txBody>
      </p:sp>
    </p:spTree>
    <p:extLst>
      <p:ext uri="{BB962C8B-B14F-4D97-AF65-F5344CB8AC3E}">
        <p14:creationId xmlns:p14="http://schemas.microsoft.com/office/powerpoint/2010/main" val="215293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size of the effect increases to -1.173 in 1998</a:t>
            </a:r>
            <a:r>
              <a:rPr lang="en-US" baseline="0" dirty="0"/>
              <a:t> and reduce the risk of obesity by 31.87%.</a:t>
            </a:r>
            <a:endParaRPr lang="en-US" dirty="0"/>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19</a:t>
            </a:fld>
            <a:endParaRPr lang="en-US"/>
          </a:p>
        </p:txBody>
      </p:sp>
    </p:spTree>
    <p:extLst>
      <p:ext uri="{BB962C8B-B14F-4D97-AF65-F5344CB8AC3E}">
        <p14:creationId xmlns:p14="http://schemas.microsoft.com/office/powerpoint/2010/main" val="141047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we only focus on non-Hispanic</a:t>
            </a:r>
            <a:r>
              <a:rPr lang="en-US" baseline="0" dirty="0"/>
              <a:t> Whites, the impact is even greater, which would reduce BMI by 1.192 and reduce the risk of obesity by 35.97%.</a:t>
            </a:r>
            <a:endParaRPr lang="en-US" dirty="0"/>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20</a:t>
            </a:fld>
            <a:endParaRPr lang="en-US"/>
          </a:p>
        </p:txBody>
      </p:sp>
    </p:spTree>
    <p:extLst>
      <p:ext uri="{BB962C8B-B14F-4D97-AF65-F5344CB8AC3E}">
        <p14:creationId xmlns:p14="http://schemas.microsoft.com/office/powerpoint/2010/main" val="69881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 of the</a:t>
            </a:r>
            <a:r>
              <a:rPr lang="en-US" baseline="0" dirty="0"/>
              <a:t> health condition of my family and friends.</a:t>
            </a:r>
          </a:p>
          <a:p>
            <a:r>
              <a:rPr lang="en-US" baseline="0" dirty="0"/>
              <a:t>Even worst, throwing away 1/3 of the food production in the U.S.</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a:t>
            </a:fld>
            <a:endParaRPr lang="en-US"/>
          </a:p>
        </p:txBody>
      </p:sp>
    </p:spTree>
    <p:extLst>
      <p:ext uri="{BB962C8B-B14F-4D97-AF65-F5344CB8AC3E}">
        <p14:creationId xmlns:p14="http://schemas.microsoft.com/office/powerpoint/2010/main" val="87935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Effectiveness of informational policies – effect of nutrition labeling, health education, and health information on consumer dietary habits for addressing the obesity epidemic in the U.S.</a:t>
            </a:r>
          </a:p>
          <a:p>
            <a:r>
              <a:rPr lang="en-US" dirty="0"/>
              <a:t>Immediate Effect of NLEA – Do</a:t>
            </a:r>
            <a:r>
              <a:rPr lang="en-US" baseline="0" dirty="0"/>
              <a:t> we observe an immediate effect of the NLEA?</a:t>
            </a:r>
          </a:p>
          <a:p>
            <a:r>
              <a:rPr lang="en-US" dirty="0"/>
              <a:t>Education</a:t>
            </a:r>
            <a:r>
              <a:rPr lang="en-US" baseline="0" dirty="0"/>
              <a:t> Attainment Group – Was there any evidence suggesting the NLEA has different impacts on different education attainment groups?</a:t>
            </a:r>
          </a:p>
          <a:p>
            <a:r>
              <a:rPr lang="en-US" baseline="0" dirty="0"/>
              <a:t>Ethnic Group – Were different ethnic groups adopt the NLEA regulation equally? </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3</a:t>
            </a:fld>
            <a:endParaRPr lang="en-US"/>
          </a:p>
        </p:txBody>
      </p:sp>
    </p:spTree>
    <p:extLst>
      <p:ext uri="{BB962C8B-B14F-4D97-AF65-F5344CB8AC3E}">
        <p14:creationId xmlns:p14="http://schemas.microsoft.com/office/powerpoint/2010/main" val="177953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dirty="0"/>
              <a:t>We find the Nutrition Labeling and Education Act had minimum or no significant effect on improving health outcomes at the early stage</a:t>
            </a:r>
            <a:r>
              <a:rPr lang="en-US" baseline="0" dirty="0"/>
              <a:t> of enforcement</a:t>
            </a:r>
            <a:r>
              <a:rPr lang="en-US" dirty="0"/>
              <a:t>.  </a:t>
            </a:r>
          </a:p>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a:t>It took </a:t>
            </a:r>
            <a:r>
              <a:rPr lang="en-US" dirty="0"/>
              <a:t>time for the general population to adopt the available information in order to adjust their dietary habit.</a:t>
            </a:r>
          </a:p>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dirty="0"/>
              <a:t>We find a significant reduction in BMI for consumers with college education, who often make use of nutrition label at the point of sales. </a:t>
            </a:r>
          </a:p>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dirty="0"/>
              <a:t>Compare to lower education attainment group (high school graduate or lower), higher education attainment group (some college education) benefited the most from reading the nutrition label.</a:t>
            </a:r>
          </a:p>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dirty="0"/>
              <a:t>In general, white population had better adopted the NLEA regulation versus other ethnic groups.  One possible explanation is that they are the major consumer of pre-packaged food.</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4</a:t>
            </a:fld>
            <a:endParaRPr lang="en-US"/>
          </a:p>
        </p:txBody>
      </p:sp>
    </p:spTree>
    <p:extLst>
      <p:ext uri="{BB962C8B-B14F-4D97-AF65-F5344CB8AC3E}">
        <p14:creationId xmlns:p14="http://schemas.microsoft.com/office/powerpoint/2010/main" val="334182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NLEA</a:t>
            </a:r>
          </a:p>
        </p:txBody>
      </p:sp>
      <p:sp>
        <p:nvSpPr>
          <p:cNvPr id="4" name="Slide Number Placeholder 3"/>
          <p:cNvSpPr>
            <a:spLocks noGrp="1"/>
          </p:cNvSpPr>
          <p:nvPr>
            <p:ph type="sldNum" sz="quarter" idx="10"/>
          </p:nvPr>
        </p:nvSpPr>
        <p:spPr/>
        <p:txBody>
          <a:bodyPr/>
          <a:lstStyle/>
          <a:p>
            <a:fld id="{35A11EAB-687D-4AE4-B775-678A923E9436}" type="slidenum">
              <a:rPr lang="en-US" smtClean="0"/>
              <a:t>5</a:t>
            </a:fld>
            <a:endParaRPr lang="en-US"/>
          </a:p>
        </p:txBody>
      </p:sp>
    </p:spTree>
    <p:extLst>
      <p:ext uri="{BB962C8B-B14F-4D97-AF65-F5344CB8AC3E}">
        <p14:creationId xmlns:p14="http://schemas.microsoft.com/office/powerpoint/2010/main" val="176080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a:t>
            </a:r>
            <a:r>
              <a:rPr lang="en-US" sz="1200" b="0" i="0" kern="1200" dirty="0">
                <a:solidFill>
                  <a:schemeClr val="tx1"/>
                </a:solidFill>
                <a:effectLst/>
                <a:latin typeface="+mn-lt"/>
                <a:ea typeface="+mn-ea"/>
                <a:cs typeface="+mn-cs"/>
              </a:rPr>
              <a:t>National Health and Nutrition Examination Surveys (NHANES)</a:t>
            </a:r>
            <a:r>
              <a:rPr lang="en-US" dirty="0"/>
              <a:t>, the obesity rate has been increasing since 1970.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NHANES I (1970-1974) / NHANES II (1976-1980) / NHANES II (1988-1994) / NHANES (1999-2010)</a:t>
            </a:r>
          </a:p>
          <a:p>
            <a:r>
              <a:rPr lang="en-US" dirty="0"/>
              <a:t>The</a:t>
            </a:r>
            <a:r>
              <a:rPr lang="en-US" baseline="0" dirty="0"/>
              <a:t> rate of increase has declined in the most recent years.</a:t>
            </a:r>
          </a:p>
          <a:p>
            <a:r>
              <a:rPr lang="en-US" baseline="0" dirty="0"/>
              <a:t>It’s a complicated social problem in the U.S. and we are trying to explain how the informational policy can be a solution to the U.S. obesity epidemics. </a:t>
            </a:r>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6</a:t>
            </a:fld>
            <a:endParaRPr lang="en-US"/>
          </a:p>
        </p:txBody>
      </p:sp>
    </p:spTree>
    <p:extLst>
      <p:ext uri="{BB962C8B-B14F-4D97-AF65-F5344CB8AC3E}">
        <p14:creationId xmlns:p14="http://schemas.microsoft.com/office/powerpoint/2010/main" val="183939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Sweetened</a:t>
            </a:r>
            <a:r>
              <a:rPr lang="en-US" baseline="0" dirty="0"/>
              <a:t> beverages, Blair and </a:t>
            </a:r>
            <a:r>
              <a:rPr lang="en-US" baseline="0" dirty="0" err="1"/>
              <a:t>Sobal</a:t>
            </a:r>
            <a:r>
              <a:rPr lang="en-US" baseline="0" dirty="0"/>
              <a:t> (2004), HFCS lower cost for sweetened food products, more accessible.</a:t>
            </a:r>
          </a:p>
          <a:p>
            <a:r>
              <a:rPr lang="en-US" baseline="0" dirty="0"/>
              <a:t>Food accessibility and availability, </a:t>
            </a:r>
            <a:r>
              <a:rPr lang="en-US" baseline="0" dirty="0" err="1"/>
              <a:t>Jekanowski</a:t>
            </a:r>
            <a:r>
              <a:rPr lang="en-US" baseline="0" dirty="0"/>
              <a:t> et al., (2001), increasing the supply of convenience, especially for food-away-from home.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Fast food, Cutler et al., (2003), prevalence of fast food lower the time cost for food consumption, especially food away from home.</a:t>
            </a:r>
          </a:p>
          <a:p>
            <a:r>
              <a:rPr lang="en-US" baseline="0" dirty="0"/>
              <a:t>Farm policies, Alston et al., (2008), modest and mixed effects on ingredients in more-fattening foods.</a:t>
            </a:r>
          </a:p>
          <a:p>
            <a:endParaRPr lang="en-US" baseline="0" dirty="0"/>
          </a:p>
          <a:p>
            <a:r>
              <a:rPr lang="en-US" baseline="0" dirty="0"/>
              <a:t>Quality of food product, Caswell and </a:t>
            </a:r>
            <a:r>
              <a:rPr lang="en-US" baseline="0" dirty="0" err="1"/>
              <a:t>Mojduszka</a:t>
            </a:r>
            <a:r>
              <a:rPr lang="en-US" baseline="0" dirty="0"/>
              <a:t> (2014)</a:t>
            </a:r>
          </a:p>
          <a:p>
            <a:r>
              <a:rPr lang="en-US" baseline="0" dirty="0"/>
              <a:t>Healthier diet, Campos et al., (2011)</a:t>
            </a:r>
          </a:p>
          <a:p>
            <a:r>
              <a:rPr lang="en-US" baseline="0" dirty="0"/>
              <a:t>Meeting dietary guidelines, Kim et at., (2000)</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7</a:t>
            </a:fld>
            <a:endParaRPr lang="en-US"/>
          </a:p>
        </p:txBody>
      </p:sp>
    </p:spTree>
    <p:extLst>
      <p:ext uri="{BB962C8B-B14F-4D97-AF65-F5344CB8AC3E}">
        <p14:creationId xmlns:p14="http://schemas.microsoft.com/office/powerpoint/2010/main" val="39328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Model Prediction:</a:t>
            </a:r>
          </a:p>
          <a:p>
            <a:r>
              <a:rPr lang="en-US" dirty="0"/>
              <a:t>Agricultural technology expansion causes fall in relative food prices</a:t>
            </a:r>
          </a:p>
          <a:p>
            <a:r>
              <a:rPr lang="en-US" dirty="0"/>
              <a:t>The cause of obesity growth is due to the increase in the relative demand for calorically dense food</a:t>
            </a:r>
          </a:p>
          <a:p>
            <a:r>
              <a:rPr lang="en-US" dirty="0"/>
              <a:t>The positive effect of earned income on weight reinforce the price effect and raise weight</a:t>
            </a:r>
          </a:p>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a:p>
        </p:txBody>
      </p:sp>
    </p:spTree>
    <p:extLst>
      <p:ext uri="{BB962C8B-B14F-4D97-AF65-F5344CB8AC3E}">
        <p14:creationId xmlns:p14="http://schemas.microsoft.com/office/powerpoint/2010/main" val="206973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sz="1200" b="0" dirty="0"/>
                  <a:t>When </a:t>
                </a:r>
                <a14:m>
                  <m:oMath xmlns:m="http://schemas.openxmlformats.org/officeDocument/2006/math">
                    <m:r>
                      <a:rPr lang="en-US" b="0" i="1" smtClean="0">
                        <a:latin typeface="Cambria Math" panose="02040503050406030204" pitchFamily="18" charset="0"/>
                        <a:ea typeface="Cambria Math" panose="02040503050406030204" pitchFamily="18" charset="0"/>
                      </a:rPr>
                      <m:t>𝛼</m:t>
                    </m:r>
                  </m:oMath>
                </a14:m>
                <a:r>
                  <a:rPr lang="en-US" sz="1200" b="0" dirty="0"/>
                  <a:t> equals</a:t>
                </a:r>
                <a:r>
                  <a:rPr lang="en-US" sz="1200" b="0" baseline="0" dirty="0"/>
                  <a:t> 1, perfect information is available for consumers.</a:t>
                </a:r>
              </a:p>
              <a:p>
                <a:pPr marL="0" indent="0">
                  <a:buNone/>
                </a:pPr>
                <a:r>
                  <a:rPr lang="en-US" sz="1200" b="0" baseline="0" dirty="0"/>
                  <a:t>When </a:t>
                </a:r>
                <a14:m>
                  <m:oMath xmlns:m="http://schemas.openxmlformats.org/officeDocument/2006/math">
                    <m:r>
                      <a:rPr lang="en-US" b="0" i="1" smtClean="0">
                        <a:latin typeface="Cambria Math" panose="02040503050406030204" pitchFamily="18" charset="0"/>
                        <a:ea typeface="Cambria Math" panose="02040503050406030204" pitchFamily="18" charset="0"/>
                      </a:rPr>
                      <m:t>𝛼</m:t>
                    </m:r>
                  </m:oMath>
                </a14:m>
                <a:r>
                  <a:rPr lang="en-US" sz="1200" b="0" dirty="0"/>
                  <a:t> equals 0, consumers know</a:t>
                </a:r>
                <a:r>
                  <a:rPr lang="en-US" sz="1200" b="0" baseline="0" dirty="0"/>
                  <a:t> nothing about the food product.</a:t>
                </a:r>
                <a:endParaRPr lang="en-US" sz="1200" b="0" dirty="0"/>
              </a:p>
              <a:p>
                <a:pPr marL="0" indent="0">
                  <a:buNone/>
                </a:pPr>
                <a:r>
                  <a:rPr lang="en-US" sz="1200" b="1" dirty="0"/>
                  <a:t>Model Prediction:</a:t>
                </a:r>
              </a:p>
              <a:p>
                <a:r>
                  <a:rPr lang="en-US" sz="1200" dirty="0"/>
                  <a:t>The lack of nutrition information or dietary knowledge causes rational individuals to consume more than what is needed to maintain the ideal weight and end up gaining unnecessary weight. </a:t>
                </a:r>
              </a:p>
              <a:p>
                <a:r>
                  <a:rPr lang="en-US" sz="1200" dirty="0"/>
                  <a:t>The imperfect information increases the income effect and price effect on weight as suggested in the original model.</a:t>
                </a:r>
              </a:p>
              <a:p>
                <a:endParaRPr lang="en-US" dirty="0"/>
              </a:p>
            </p:txBody>
          </p:sp>
        </mc:Choice>
        <mc:Fallback xmlns="">
          <p:sp>
            <p:nvSpPr>
              <p:cNvPr id="3" name="Notes Placeholder 2"/>
              <p:cNvSpPr>
                <a:spLocks noGrp="1"/>
              </p:cNvSpPr>
              <p:nvPr>
                <p:ph type="body" idx="1"/>
              </p:nvPr>
            </p:nvSpPr>
            <p:spPr/>
            <p:txBody>
              <a:bodyPr/>
              <a:lstStyle/>
              <a:p>
                <a:pPr marL="0" indent="0">
                  <a:buNone/>
                </a:pPr>
                <a:r>
                  <a:rPr lang="en-US" sz="1200" b="0" dirty="0" smtClean="0"/>
                  <a:t>When </a:t>
                </a:r>
                <a:r>
                  <a:rPr lang="en-US" b="0" i="0" smtClean="0">
                    <a:latin typeface="Cambria Math" panose="02040503050406030204" pitchFamily="18" charset="0"/>
                    <a:ea typeface="Cambria Math" panose="02040503050406030204" pitchFamily="18" charset="0"/>
                  </a:rPr>
                  <a:t>𝛼</a:t>
                </a:r>
                <a:r>
                  <a:rPr lang="en-US" sz="1200" b="0" dirty="0" smtClean="0"/>
                  <a:t> equals</a:t>
                </a:r>
                <a:r>
                  <a:rPr lang="en-US" sz="1200" b="0" baseline="0" dirty="0" smtClean="0"/>
                  <a:t> 1, perfect information is available for consumers.</a:t>
                </a:r>
              </a:p>
              <a:p>
                <a:pPr marL="0" indent="0">
                  <a:buNone/>
                </a:pPr>
                <a:r>
                  <a:rPr lang="en-US" sz="1200" b="0" baseline="0" dirty="0" smtClean="0"/>
                  <a:t>When </a:t>
                </a:r>
                <a:r>
                  <a:rPr lang="en-US" b="0" i="0" smtClean="0">
                    <a:latin typeface="Cambria Math" panose="02040503050406030204" pitchFamily="18" charset="0"/>
                    <a:ea typeface="Cambria Math" panose="02040503050406030204" pitchFamily="18" charset="0"/>
                  </a:rPr>
                  <a:t>𝛼</a:t>
                </a:r>
                <a:r>
                  <a:rPr lang="en-US" sz="1200" b="0" dirty="0" smtClean="0"/>
                  <a:t> equals 0, consumers know</a:t>
                </a:r>
                <a:r>
                  <a:rPr lang="en-US" sz="1200" b="0" baseline="0" dirty="0" smtClean="0"/>
                  <a:t> nothing about the food product.</a:t>
                </a:r>
                <a:endParaRPr lang="en-US" sz="1200" b="0" dirty="0" smtClean="0"/>
              </a:p>
              <a:p>
                <a:pPr marL="0" indent="0">
                  <a:buNone/>
                </a:pPr>
                <a:r>
                  <a:rPr lang="en-US" sz="1200" b="1" dirty="0" smtClean="0"/>
                  <a:t>Model Prediction:</a:t>
                </a:r>
              </a:p>
              <a:p>
                <a:r>
                  <a:rPr lang="en-US" sz="1200" dirty="0" smtClean="0"/>
                  <a:t>The lack of nutrition information or dietary knowledge causes rational individuals to consume more than what is needed to maintain the ideal weight and end up gaining unnecessary weight. </a:t>
                </a:r>
              </a:p>
              <a:p>
                <a:r>
                  <a:rPr lang="en-US" sz="1200" dirty="0" smtClean="0"/>
                  <a:t>The imperfect information increases the income effect and price effect on weight as suggested in the original model.</a:t>
                </a:r>
              </a:p>
              <a:p>
                <a:endParaRPr lang="en-US" dirty="0"/>
              </a:p>
            </p:txBody>
          </p:sp>
        </mc:Fallback>
      </mc:AlternateContent>
      <p:sp>
        <p:nvSpPr>
          <p:cNvPr id="4" name="Slide Number Placeholder 3"/>
          <p:cNvSpPr>
            <a:spLocks noGrp="1"/>
          </p:cNvSpPr>
          <p:nvPr>
            <p:ph type="sldNum" sz="quarter" idx="10"/>
          </p:nvPr>
        </p:nvSpPr>
        <p:spPr/>
        <p:txBody>
          <a:bodyPr/>
          <a:lstStyle/>
          <a:p>
            <a:fld id="{35A11EAB-687D-4AE4-B775-678A923E9436}" type="slidenum">
              <a:rPr lang="en-US" smtClean="0"/>
              <a:t>9</a:t>
            </a:fld>
            <a:endParaRPr lang="en-US"/>
          </a:p>
        </p:txBody>
      </p:sp>
    </p:spTree>
    <p:extLst>
      <p:ext uri="{BB962C8B-B14F-4D97-AF65-F5344CB8AC3E}">
        <p14:creationId xmlns:p14="http://schemas.microsoft.com/office/powerpoint/2010/main" val="134556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6/2/2019</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6/2/2019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6/2/2019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6/2/2019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6/2/2019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6/2/2019</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6/2/2019</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6/2/2019</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6/2/2019</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6/2/2019</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6/2/2019</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6/2/2019</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Norman Lo and Anoshua Chaudhuri</a:t>
            </a:r>
          </a:p>
          <a:p>
            <a:r>
              <a:rPr lang="en-US" dirty="0"/>
              <a:t>Department of Economics, San Francisco State University</a:t>
            </a:r>
          </a:p>
        </p:txBody>
      </p:sp>
      <p:sp>
        <p:nvSpPr>
          <p:cNvPr id="2" name="Title 1"/>
          <p:cNvSpPr>
            <a:spLocks noGrp="1"/>
          </p:cNvSpPr>
          <p:nvPr>
            <p:ph type="ctrTitle"/>
          </p:nvPr>
        </p:nvSpPr>
        <p:spPr/>
        <p:txBody>
          <a:bodyPr>
            <a:normAutofit fontScale="90000"/>
          </a:bodyPr>
          <a:lstStyle/>
          <a:p>
            <a:r>
              <a:rPr lang="en-US" dirty="0"/>
              <a:t>Informational Policy Improves Consumers’ Choice for Healthier Food</a:t>
            </a:r>
          </a:p>
        </p:txBody>
      </p:sp>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National Health Interview Survey (NHIS)</a:t>
            </a:r>
          </a:p>
          <a:p>
            <a:pPr marL="0" indent="0">
              <a:buNone/>
            </a:pPr>
            <a:r>
              <a:rPr lang="en-US" b="1" dirty="0"/>
              <a:t>Year = 1991, 1993, 1995, 1998</a:t>
            </a:r>
          </a:p>
          <a:p>
            <a:pPr marL="0" indent="0">
              <a:buNone/>
            </a:pPr>
            <a:r>
              <a:rPr lang="en-US" b="1" dirty="0"/>
              <a:t>Independently Pooled Cross Section Data</a:t>
            </a:r>
          </a:p>
          <a:p>
            <a:pPr marL="0" indent="0">
              <a:buNone/>
            </a:pPr>
            <a:endParaRPr lang="en-US" dirty="0"/>
          </a:p>
        </p:txBody>
      </p:sp>
      <p:sp>
        <p:nvSpPr>
          <p:cNvPr id="3" name="Title 2"/>
          <p:cNvSpPr>
            <a:spLocks noGrp="1"/>
          </p:cNvSpPr>
          <p:nvPr>
            <p:ph type="title"/>
          </p:nvPr>
        </p:nvSpPr>
        <p:spPr/>
        <p:txBody>
          <a:bodyPr/>
          <a:lstStyle/>
          <a:p>
            <a:r>
              <a:rPr lang="en-US" dirty="0"/>
              <a:t>Data Source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5" t="22222" r="15889" b="67063"/>
          <a:stretch/>
        </p:blipFill>
        <p:spPr bwMode="auto">
          <a:xfrm>
            <a:off x="838200" y="4079953"/>
            <a:ext cx="8374742" cy="7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26" t="22443" r="48616" b="68466"/>
          <a:stretch/>
        </p:blipFill>
        <p:spPr bwMode="auto">
          <a:xfrm>
            <a:off x="838200" y="5321300"/>
            <a:ext cx="687229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60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4379"/>
            <a:ext cx="10515600" cy="914401"/>
          </a:xfrm>
        </p:spPr>
        <p:txBody>
          <a:bodyPr>
            <a:normAutofit/>
          </a:bodyPr>
          <a:lstStyle/>
          <a:p>
            <a:r>
              <a:rPr lang="en-US" dirty="0"/>
              <a:t>Statistic Summary</a:t>
            </a:r>
          </a:p>
        </p:txBody>
      </p:sp>
      <p:pic>
        <p:nvPicPr>
          <p:cNvPr id="5" name="Content Placeholder 4"/>
          <p:cNvPicPr>
            <a:picLocks noGrp="1" noChangeAspect="1"/>
          </p:cNvPicPr>
          <p:nvPr>
            <p:ph idx="1"/>
          </p:nvPr>
        </p:nvPicPr>
        <p:blipFill>
          <a:blip r:embed="rId3"/>
          <a:stretch>
            <a:fillRect/>
          </a:stretch>
        </p:blipFill>
        <p:spPr>
          <a:xfrm>
            <a:off x="838200" y="1163782"/>
            <a:ext cx="10811494" cy="5550604"/>
          </a:xfrm>
          <a:prstGeom prst="rect">
            <a:avLst/>
          </a:prstGeom>
        </p:spPr>
      </p:pic>
      <p:sp>
        <p:nvSpPr>
          <p:cNvPr id="2" name="Rectangle 1"/>
          <p:cNvSpPr/>
          <p:nvPr/>
        </p:nvSpPr>
        <p:spPr>
          <a:xfrm>
            <a:off x="838200" y="5065986"/>
            <a:ext cx="2945524" cy="1345324"/>
          </a:xfrm>
          <a:prstGeom prst="rect">
            <a:avLst/>
          </a:prstGeom>
          <a:solidFill>
            <a:schemeClr val="accent2">
              <a:lumMod val="60000"/>
              <a:lumOff val="40000"/>
              <a:alpha val="41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7336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72836" y="1187532"/>
            <a:ext cx="9246328" cy="5589475"/>
          </a:xfrm>
          <a:prstGeom prst="rect">
            <a:avLst/>
          </a:prstGeom>
        </p:spPr>
      </p:pic>
      <p:sp>
        <p:nvSpPr>
          <p:cNvPr id="3" name="Title 2"/>
          <p:cNvSpPr>
            <a:spLocks noGrp="1"/>
          </p:cNvSpPr>
          <p:nvPr>
            <p:ph type="title"/>
          </p:nvPr>
        </p:nvSpPr>
        <p:spPr>
          <a:xfrm>
            <a:off x="838200" y="210746"/>
            <a:ext cx="10515600" cy="822407"/>
          </a:xfrm>
        </p:spPr>
        <p:txBody>
          <a:bodyPr/>
          <a:lstStyle/>
          <a:p>
            <a:r>
              <a:rPr lang="en-US" dirty="0"/>
              <a:t>Educational Demographic</a:t>
            </a:r>
          </a:p>
        </p:txBody>
      </p:sp>
    </p:spTree>
    <p:extLst>
      <p:ext uri="{BB962C8B-B14F-4D97-AF65-F5344CB8AC3E}">
        <p14:creationId xmlns:p14="http://schemas.microsoft.com/office/powerpoint/2010/main" val="403372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825625"/>
                <a:ext cx="10799618" cy="4792458"/>
              </a:xfrm>
            </p:spPr>
            <p:txBody>
              <a:bodyPr>
                <a:normAutofit fontScale="92500" lnSpcReduction="20000"/>
              </a:bodyPr>
              <a:lstStyle/>
              <a:p>
                <a:pPr marL="0" indent="0">
                  <a:buNone/>
                </a:pPr>
                <a:r>
                  <a:rPr lang="en-US" dirty="0"/>
                  <a:t>Pooled OLS Regression Model</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𝐵𝑀𝐼</m:t>
                      </m:r>
                      <m:r>
                        <a:rPr lang="en-US" i="1">
                          <a:latin typeface="Cambria Math"/>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i="1">
                          <a:latin typeface="Cambria Math"/>
                          <a:ea typeface="Cambria Math"/>
                        </a:rPr>
                        <m:t>+</m:t>
                      </m:r>
                      <m:sSub>
                        <m:sSubPr>
                          <m:ctrlPr>
                            <a:rPr lang="en-US" i="1" smtClean="0">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a:rPr>
                            <m:t>1</m:t>
                          </m:r>
                        </m:sub>
                      </m:sSub>
                      <m:d>
                        <m:dPr>
                          <m:ctrlPr>
                            <a:rPr lang="en-US" b="0" i="1" smtClean="0">
                              <a:latin typeface="Cambria Math" panose="02040503050406030204" pitchFamily="18" charset="0"/>
                              <a:ea typeface="Cambria Math"/>
                            </a:rPr>
                          </m:ctrlPr>
                        </m:dPr>
                        <m:e>
                          <m:r>
                            <a:rPr lang="en-US" b="0" i="1" smtClean="0">
                              <a:latin typeface="Cambria Math" panose="02040503050406030204" pitchFamily="18" charset="0"/>
                              <a:ea typeface="Cambria Math"/>
                            </a:rPr>
                            <m:t>𝑇</m:t>
                          </m:r>
                          <m:r>
                            <a:rPr lang="en-US" b="0" i="1" smtClean="0">
                              <a:latin typeface="Cambria Math" panose="02040503050406030204" pitchFamily="18" charset="0"/>
                              <a:ea typeface="Cambria Math"/>
                            </a:rPr>
                            <m:t>93</m:t>
                          </m:r>
                        </m:e>
                      </m:d>
                      <m:r>
                        <a:rPr lang="en-US" b="0" i="1" smtClean="0">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𝑇</m:t>
                          </m:r>
                          <m:r>
                            <a:rPr lang="en-US" i="1">
                              <a:latin typeface="Cambria Math" panose="02040503050406030204" pitchFamily="18" charset="0"/>
                              <a:ea typeface="Cambria Math"/>
                            </a:rPr>
                            <m:t>95</m:t>
                          </m:r>
                        </m:e>
                      </m:d>
                      <m:sSub>
                        <m:sSubPr>
                          <m:ctrlPr>
                            <a:rPr lang="en-US" i="1">
                              <a:latin typeface="Cambria Math" panose="02040503050406030204" pitchFamily="18" charset="0"/>
                              <a:ea typeface="Cambria Math"/>
                            </a:rPr>
                          </m:ctrlPr>
                        </m:sSubPr>
                        <m:e>
                          <m:r>
                            <a:rPr lang="en-US" b="0" i="1" smtClean="0">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𝑇</m:t>
                              </m:r>
                              <m:r>
                                <a:rPr lang="en-US" i="1">
                                  <a:latin typeface="Cambria Math" panose="02040503050406030204" pitchFamily="18" charset="0"/>
                                  <a:ea typeface="Cambria Math"/>
                                </a:rPr>
                                <m:t>98</m:t>
                              </m:r>
                            </m:e>
                          </m:d>
                          <m:r>
                            <a:rPr lang="en-US" b="0" i="1" smtClean="0">
                              <a:latin typeface="Cambria Math" panose="02040503050406030204" pitchFamily="18" charset="0"/>
                              <a:ea typeface="Cambria Math"/>
                            </a:rPr>
                            <m:t>+</m:t>
                          </m:r>
                          <m:r>
                            <a:rPr lang="en-US" i="1">
                              <a:latin typeface="Cambria Math"/>
                              <a:ea typeface="Cambria Math"/>
                            </a:rPr>
                            <m:t>𝛽</m:t>
                          </m:r>
                        </m:e>
                        <m:sub>
                          <m:r>
                            <a:rPr lang="en-US" i="1">
                              <a:latin typeface="Cambria Math"/>
                              <a:ea typeface="Cambria Math"/>
                            </a:rPr>
                            <m:t>1</m:t>
                          </m:r>
                        </m:sub>
                      </m:sSub>
                      <m:d>
                        <m:dPr>
                          <m:ctrlPr>
                            <a:rPr lang="en-US" i="1">
                              <a:latin typeface="Cambria Math" panose="02040503050406030204" pitchFamily="18" charset="0"/>
                              <a:ea typeface="Cambria Math"/>
                            </a:rPr>
                          </m:ctrlPr>
                        </m:dPr>
                        <m:e>
                          <m:r>
                            <a:rPr lang="en-US" b="0" i="1" smtClean="0">
                              <a:latin typeface="Cambria Math" panose="02040503050406030204" pitchFamily="18" charset="0"/>
                              <a:ea typeface="Cambria Math"/>
                            </a:rPr>
                            <m:t>𝐻𝑖𝑔h𝐸𝑑𝑢</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𝑅𝑒𝑎𝑑</m:t>
                          </m:r>
                        </m:e>
                      </m:d>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𝛽</m:t>
                          </m:r>
                        </m:e>
                        <m:sub>
                          <m:r>
                            <a:rPr lang="en-US" i="1">
                              <a:latin typeface="Cambria Math"/>
                              <a:ea typeface="Cambria Math"/>
                            </a:rPr>
                            <m:t>2</m:t>
                          </m:r>
                        </m:sub>
                      </m:sSub>
                      <m:d>
                        <m:dPr>
                          <m:ctrlPr>
                            <a:rPr lang="en-US" i="1">
                              <a:latin typeface="Cambria Math" panose="02040503050406030204" pitchFamily="18" charset="0"/>
                              <a:ea typeface="Cambria Math"/>
                            </a:rPr>
                          </m:ctrlPr>
                        </m:dPr>
                        <m:e>
                          <m:r>
                            <a:rPr lang="en-US" b="0" i="1" smtClean="0">
                              <a:latin typeface="Cambria Math" panose="02040503050406030204" pitchFamily="18" charset="0"/>
                              <a:ea typeface="Cambria Math"/>
                            </a:rPr>
                            <m:t>𝐶𝑜𝑙𝑙𝑒𝑔𝑒𝐸𝑑𝑢</m:t>
                          </m:r>
                          <m:r>
                            <a:rPr lang="en-US" b="0" i="1" smtClean="0">
                              <a:latin typeface="Cambria Math" panose="02040503050406030204" pitchFamily="18" charset="0"/>
                              <a:ea typeface="Cambria Math"/>
                            </a:rPr>
                            <m:t>∗</m:t>
                          </m:r>
                          <m:r>
                            <a:rPr lang="en-US" i="1">
                              <a:latin typeface="Cambria Math"/>
                              <a:ea typeface="Cambria Math"/>
                            </a:rPr>
                            <m:t>𝑅𝑒𝑎𝑑</m:t>
                          </m:r>
                        </m:e>
                      </m:d>
                      <m:r>
                        <a:rPr lang="en-US" i="1">
                          <a:latin typeface="Cambria Math"/>
                          <a:ea typeface="Cambria Math"/>
                        </a:rPr>
                        <m:t>+</m:t>
                      </m:r>
                      <m:nary>
                        <m:naryPr>
                          <m:chr m:val="∑"/>
                          <m:subHide m:val="on"/>
                          <m:supHide m:val="on"/>
                          <m:ctrlPr>
                            <a:rPr lang="en-US" i="1" smtClean="0">
                              <a:latin typeface="Cambria Math" panose="02040503050406030204" pitchFamily="18" charset="0"/>
                              <a:ea typeface="Cambria Math"/>
                            </a:rPr>
                          </m:ctrlPr>
                        </m:naryPr>
                        <m:sub/>
                        <m:sup/>
                        <m:e>
                          <m:sSub>
                            <m:sSubPr>
                              <m:ctrlPr>
                                <a:rPr lang="en-US" i="1">
                                  <a:latin typeface="Cambria Math" panose="02040503050406030204" pitchFamily="18" charset="0"/>
                                  <a:ea typeface="Cambria Math"/>
                                </a:rPr>
                              </m:ctrlPr>
                            </m:sSubPr>
                            <m:e>
                              <m:r>
                                <a:rPr lang="en-US" i="1">
                                  <a:latin typeface="Cambria Math"/>
                                  <a:ea typeface="Cambria Math"/>
                                </a:rPr>
                                <m:t>𝛽</m:t>
                              </m:r>
                            </m:e>
                            <m:sub>
                              <m:r>
                                <a:rPr lang="en-US" i="1">
                                  <a:latin typeface="Cambria Math"/>
                                  <a:ea typeface="Cambria Math"/>
                                </a:rPr>
                                <m:t>𝑖</m:t>
                              </m:r>
                            </m:sub>
                          </m:sSub>
                          <m:d>
                            <m:dPr>
                              <m:ctrlPr>
                                <a:rPr lang="en-US" i="1">
                                  <a:latin typeface="Cambria Math" panose="02040503050406030204" pitchFamily="18" charset="0"/>
                                  <a:ea typeface="Cambria Math"/>
                                </a:rPr>
                              </m:ctrlPr>
                            </m:dPr>
                            <m:e>
                              <m:r>
                                <a:rPr lang="en-US" i="1">
                                  <a:latin typeface="Cambria Math"/>
                                  <a:ea typeface="Cambria Math"/>
                                </a:rPr>
                                <m:t>𝑐𝑜𝑛𝑡𝑟𝑜𝑙</m:t>
                              </m:r>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𝑖</m:t>
                                  </m:r>
                                </m:sub>
                              </m:sSub>
                            </m:e>
                          </m:d>
                        </m:e>
                      </m:nary>
                      <m:r>
                        <a:rPr lang="en-US" i="1">
                          <a:latin typeface="Cambria Math"/>
                          <a:ea typeface="Cambria Math"/>
                        </a:rPr>
                        <m:t>+</m:t>
                      </m:r>
                      <m:r>
                        <a:rPr lang="en-US" i="1">
                          <a:latin typeface="Cambria Math"/>
                          <a:ea typeface="Cambria Math"/>
                        </a:rPr>
                        <m:t>𝜀</m:t>
                      </m:r>
                    </m:oMath>
                  </m:oMathPara>
                </a14:m>
                <a:endParaRPr lang="en-US" dirty="0"/>
              </a:p>
              <a:p>
                <a:pPr marL="0" indent="0">
                  <a:buNone/>
                </a:pPr>
                <a:r>
                  <a:rPr lang="en-US" dirty="0"/>
                  <a:t>Pooled Logistic Regression Model</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𝑂𝑏𝑒𝑠𝑒</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a:rPr>
                            <m:t>1</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𝑇</m:t>
                          </m:r>
                          <m:r>
                            <a:rPr lang="en-US" i="1">
                              <a:latin typeface="Cambria Math" panose="02040503050406030204" pitchFamily="18" charset="0"/>
                              <a:ea typeface="Cambria Math"/>
                            </a:rPr>
                            <m:t>93</m:t>
                          </m:r>
                        </m:e>
                      </m:d>
                      <m:r>
                        <a:rPr lang="en-US" i="1">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𝑇</m:t>
                          </m:r>
                          <m:r>
                            <a:rPr lang="en-US" i="1">
                              <a:latin typeface="Cambria Math" panose="02040503050406030204" pitchFamily="18" charset="0"/>
                              <a:ea typeface="Cambria Math"/>
                            </a:rPr>
                            <m:t>95</m:t>
                          </m:r>
                        </m:e>
                      </m:d>
                      <m:sSub>
                        <m:sSubPr>
                          <m:ctrlPr>
                            <a:rPr lang="en-US" i="1">
                              <a:latin typeface="Cambria Math" panose="02040503050406030204" pitchFamily="18" charset="0"/>
                              <a:ea typeface="Cambria Math"/>
                            </a:rPr>
                          </m:ctrlPr>
                        </m:sSubPr>
                        <m:e>
                          <m:r>
                            <a:rPr lang="en-US" i="1">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𝑇</m:t>
                              </m:r>
                              <m:r>
                                <a:rPr lang="en-US" i="1">
                                  <a:latin typeface="Cambria Math" panose="02040503050406030204" pitchFamily="18" charset="0"/>
                                  <a:ea typeface="Cambria Math"/>
                                </a:rPr>
                                <m:t>98</m:t>
                              </m:r>
                            </m:e>
                          </m:d>
                          <m:r>
                            <a:rPr lang="en-US" i="1">
                              <a:latin typeface="Cambria Math" panose="02040503050406030204" pitchFamily="18" charset="0"/>
                              <a:ea typeface="Cambria Math"/>
                            </a:rPr>
                            <m:t>+</m:t>
                          </m:r>
                          <m:r>
                            <a:rPr lang="en-US" i="1" smtClean="0">
                              <a:latin typeface="Cambria Math" panose="02040503050406030204" pitchFamily="18" charset="0"/>
                              <a:ea typeface="Cambria Math" panose="02040503050406030204" pitchFamily="18" charset="0"/>
                            </a:rPr>
                            <m:t>𝛼</m:t>
                          </m:r>
                        </m:e>
                        <m:sub>
                          <m:r>
                            <a:rPr lang="en-US" i="1">
                              <a:latin typeface="Cambria Math"/>
                              <a:ea typeface="Cambria Math"/>
                            </a:rPr>
                            <m:t>1</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𝐻𝑖𝑔h𝐸𝑑𝑢</m:t>
                          </m:r>
                          <m:r>
                            <a:rPr lang="en-US" i="1">
                              <a:latin typeface="Cambria Math" panose="02040503050406030204" pitchFamily="18" charset="0"/>
                              <a:ea typeface="Cambria Math"/>
                            </a:rPr>
                            <m:t>∗</m:t>
                          </m:r>
                          <m:r>
                            <a:rPr lang="en-US" i="1">
                              <a:latin typeface="Cambria Math" panose="02040503050406030204" pitchFamily="18" charset="0"/>
                              <a:ea typeface="Cambria Math"/>
                            </a:rPr>
                            <m:t>𝑅𝑒𝑎𝑑</m:t>
                          </m:r>
                        </m:e>
                      </m:d>
                      <m:r>
                        <a:rPr lang="en-US" i="1">
                          <a:latin typeface="Cambria Math"/>
                          <a:ea typeface="Cambria Math"/>
                        </a:rPr>
                        <m:t>+</m:t>
                      </m:r>
                      <m:sSub>
                        <m:sSubPr>
                          <m:ctrlPr>
                            <a:rPr lang="en-US" i="1">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a:ea typeface="Cambria Math"/>
                            </a:rPr>
                            <m:t>2</m:t>
                          </m:r>
                        </m:sub>
                      </m:sSub>
                      <m:d>
                        <m:dPr>
                          <m:ctrlPr>
                            <a:rPr lang="en-US" i="1">
                              <a:latin typeface="Cambria Math" panose="02040503050406030204" pitchFamily="18" charset="0"/>
                              <a:ea typeface="Cambria Math"/>
                            </a:rPr>
                          </m:ctrlPr>
                        </m:dPr>
                        <m:e>
                          <m:r>
                            <a:rPr lang="en-US" i="1">
                              <a:latin typeface="Cambria Math" panose="02040503050406030204" pitchFamily="18" charset="0"/>
                              <a:ea typeface="Cambria Math"/>
                            </a:rPr>
                            <m:t>𝐶𝑜𝑙𝑙𝑒𝑔𝑒𝐸𝑑𝑢</m:t>
                          </m:r>
                          <m:r>
                            <a:rPr lang="en-US" i="1">
                              <a:latin typeface="Cambria Math" panose="02040503050406030204" pitchFamily="18" charset="0"/>
                              <a:ea typeface="Cambria Math"/>
                            </a:rPr>
                            <m:t>∗</m:t>
                          </m:r>
                          <m:r>
                            <a:rPr lang="en-US" i="1">
                              <a:latin typeface="Cambria Math"/>
                              <a:ea typeface="Cambria Math"/>
                            </a:rPr>
                            <m:t>𝑅𝑒𝑎𝑑</m:t>
                          </m:r>
                        </m:e>
                      </m:d>
                      <m:r>
                        <a:rPr lang="en-US" i="1">
                          <a:latin typeface="Cambria Math"/>
                          <a:ea typeface="Cambria Math"/>
                        </a:rPr>
                        <m:t>+</m:t>
                      </m:r>
                      <m:nary>
                        <m:naryPr>
                          <m:chr m:val="∑"/>
                          <m:subHide m:val="on"/>
                          <m:supHide m:val="on"/>
                          <m:ctrlPr>
                            <a:rPr lang="en-US" i="1">
                              <a:latin typeface="Cambria Math" panose="02040503050406030204" pitchFamily="18" charset="0"/>
                              <a:ea typeface="Cambria Math"/>
                            </a:rPr>
                          </m:ctrlPr>
                        </m:naryPr>
                        <m:sub/>
                        <m:sup/>
                        <m:e>
                          <m:sSub>
                            <m:sSubPr>
                              <m:ctrlPr>
                                <a:rPr lang="en-US" i="1">
                                  <a:latin typeface="Cambria Math" panose="02040503050406030204" pitchFamily="18" charset="0"/>
                                  <a:ea typeface="Cambria Math"/>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a:ea typeface="Cambria Math"/>
                                </a:rPr>
                                <m:t>𝑖</m:t>
                              </m:r>
                            </m:sub>
                          </m:sSub>
                          <m:d>
                            <m:dPr>
                              <m:ctrlPr>
                                <a:rPr lang="en-US" i="1">
                                  <a:latin typeface="Cambria Math" panose="02040503050406030204" pitchFamily="18" charset="0"/>
                                  <a:ea typeface="Cambria Math"/>
                                </a:rPr>
                              </m:ctrlPr>
                            </m:dPr>
                            <m:e>
                              <m:r>
                                <a:rPr lang="en-US" i="1">
                                  <a:latin typeface="Cambria Math"/>
                                  <a:ea typeface="Cambria Math"/>
                                </a:rPr>
                                <m:t>𝑐𝑜𝑛𝑡𝑟𝑜𝑙</m:t>
                              </m:r>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𝑖</m:t>
                                  </m:r>
                                </m:sub>
                              </m:sSub>
                            </m:e>
                          </m:d>
                        </m:e>
                      </m:nary>
                      <m:r>
                        <a:rPr lang="en-US" i="1">
                          <a:latin typeface="Cambria Math"/>
                          <a:ea typeface="Cambria Math"/>
                        </a:rPr>
                        <m:t>+</m:t>
                      </m:r>
                      <m:r>
                        <a:rPr lang="en-US" i="1" smtClean="0">
                          <a:latin typeface="Cambria Math" panose="02040503050406030204" pitchFamily="18" charset="0"/>
                          <a:ea typeface="Cambria Math" panose="02040503050406030204" pitchFamily="18" charset="0"/>
                        </a:rPr>
                        <m:t>𝜇</m:t>
                      </m:r>
                    </m:oMath>
                  </m:oMathPara>
                </a14:m>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825625"/>
                <a:ext cx="10799618" cy="4792458"/>
              </a:xfrm>
              <a:blipFill rotWithShape="0">
                <a:blip r:embed="rId3"/>
                <a:stretch>
                  <a:fillRect l="-1016" t="-343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Empirical Model</a:t>
            </a:r>
          </a:p>
        </p:txBody>
      </p:sp>
    </p:spTree>
    <p:extLst>
      <p:ext uri="{BB962C8B-B14F-4D97-AF65-F5344CB8AC3E}">
        <p14:creationId xmlns:p14="http://schemas.microsoft.com/office/powerpoint/2010/main" val="85140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38200" y="1690688"/>
            <a:ext cx="11058979" cy="4583363"/>
          </a:xfrm>
          <a:prstGeom prst="rect">
            <a:avLst/>
          </a:prstGeom>
        </p:spPr>
      </p:pic>
      <p:sp>
        <p:nvSpPr>
          <p:cNvPr id="3" name="Title 2"/>
          <p:cNvSpPr>
            <a:spLocks noGrp="1"/>
          </p:cNvSpPr>
          <p:nvPr>
            <p:ph type="title"/>
          </p:nvPr>
        </p:nvSpPr>
        <p:spPr/>
        <p:txBody>
          <a:bodyPr/>
          <a:lstStyle/>
          <a:p>
            <a:r>
              <a:rPr lang="en-US" dirty="0"/>
              <a:t>Empirical Result</a:t>
            </a:r>
          </a:p>
        </p:txBody>
      </p:sp>
      <p:sp>
        <p:nvSpPr>
          <p:cNvPr id="2" name="Oval 1"/>
          <p:cNvSpPr/>
          <p:nvPr/>
        </p:nvSpPr>
        <p:spPr>
          <a:xfrm>
            <a:off x="5467350" y="4991099"/>
            <a:ext cx="1353864" cy="600075"/>
          </a:xfrm>
          <a:prstGeom prst="ellipse">
            <a:avLst/>
          </a:prstGeom>
          <a:noFill/>
          <a:ln w="158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85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Empirical Result</a:t>
            </a:r>
          </a:p>
        </p:txBody>
      </p:sp>
      <p:sp>
        <p:nvSpPr>
          <p:cNvPr id="5" name="Oval 4"/>
          <p:cNvSpPr/>
          <p:nvPr/>
        </p:nvSpPr>
        <p:spPr>
          <a:xfrm>
            <a:off x="9932276" y="4402520"/>
            <a:ext cx="2004962" cy="821121"/>
          </a:xfrm>
          <a:prstGeom prst="ellipse">
            <a:avLst/>
          </a:prstGeom>
          <a:noFill/>
          <a:ln w="158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3"/>
          <a:stretch>
            <a:fillRect/>
          </a:stretch>
        </p:blipFill>
        <p:spPr>
          <a:xfrm>
            <a:off x="881709" y="2227372"/>
            <a:ext cx="11055529" cy="3448214"/>
          </a:xfrm>
          <a:prstGeom prst="rect">
            <a:avLst/>
          </a:prstGeom>
        </p:spPr>
      </p:pic>
    </p:spTree>
    <p:extLst>
      <p:ext uri="{BB962C8B-B14F-4D97-AF65-F5344CB8AC3E}">
        <p14:creationId xmlns:p14="http://schemas.microsoft.com/office/powerpoint/2010/main" val="7219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Empirical Result (Different Ethnic Group)</a:t>
            </a:r>
          </a:p>
        </p:txBody>
      </p:sp>
      <p:sp>
        <p:nvSpPr>
          <p:cNvPr id="4" name="Oval 3"/>
          <p:cNvSpPr/>
          <p:nvPr/>
        </p:nvSpPr>
        <p:spPr>
          <a:xfrm>
            <a:off x="10142484" y="4666593"/>
            <a:ext cx="1783370" cy="788276"/>
          </a:xfrm>
          <a:prstGeom prst="ellipse">
            <a:avLst/>
          </a:prstGeom>
          <a:noFill/>
          <a:ln w="158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Oval 4"/>
          <p:cNvSpPr/>
          <p:nvPr/>
        </p:nvSpPr>
        <p:spPr>
          <a:xfrm>
            <a:off x="11035862" y="3761855"/>
            <a:ext cx="889992" cy="641979"/>
          </a:xfrm>
          <a:prstGeom prst="ellipse">
            <a:avLst/>
          </a:prstGeom>
          <a:noFill/>
          <a:ln w="158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7" name="Content Placeholder 6"/>
          <p:cNvPicPr>
            <a:picLocks noGrp="1" noChangeAspect="1"/>
          </p:cNvPicPr>
          <p:nvPr>
            <p:ph idx="1"/>
          </p:nvPr>
        </p:nvPicPr>
        <p:blipFill>
          <a:blip r:embed="rId3"/>
          <a:stretch>
            <a:fillRect/>
          </a:stretch>
        </p:blipFill>
        <p:spPr>
          <a:xfrm>
            <a:off x="942111" y="2127838"/>
            <a:ext cx="10983743" cy="3600299"/>
          </a:xfrm>
          <a:prstGeom prst="rect">
            <a:avLst/>
          </a:prstGeom>
        </p:spPr>
      </p:pic>
    </p:spTree>
    <p:extLst>
      <p:ext uri="{BB962C8B-B14F-4D97-AF65-F5344CB8AC3E}">
        <p14:creationId xmlns:p14="http://schemas.microsoft.com/office/powerpoint/2010/main" val="39405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Empirical Result (Across BMI Distribution)</a:t>
            </a:r>
          </a:p>
        </p:txBody>
      </p:sp>
      <p:sp>
        <p:nvSpPr>
          <p:cNvPr id="4" name="Oval 3"/>
          <p:cNvSpPr/>
          <p:nvPr/>
        </p:nvSpPr>
        <p:spPr>
          <a:xfrm>
            <a:off x="10502414" y="2701158"/>
            <a:ext cx="1353864" cy="2659117"/>
          </a:xfrm>
          <a:prstGeom prst="ellipse">
            <a:avLst/>
          </a:prstGeom>
          <a:noFill/>
          <a:ln w="158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21575" y="2358505"/>
            <a:ext cx="10934703" cy="2802074"/>
          </a:xfrm>
          <a:prstGeom prst="rect">
            <a:avLst/>
          </a:prstGeom>
        </p:spPr>
      </p:pic>
    </p:spTree>
    <p:extLst>
      <p:ext uri="{BB962C8B-B14F-4D97-AF65-F5344CB8AC3E}">
        <p14:creationId xmlns:p14="http://schemas.microsoft.com/office/powerpoint/2010/main" val="183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pic>
        <p:nvPicPr>
          <p:cNvPr id="8" name="Content Placeholder 7"/>
          <p:cNvPicPr>
            <a:picLocks noGrp="1" noChangeAspect="1"/>
          </p:cNvPicPr>
          <p:nvPr>
            <p:ph idx="1"/>
          </p:nvPr>
        </p:nvPicPr>
        <p:blipFill>
          <a:blip r:embed="rId3"/>
          <a:stretch>
            <a:fillRect/>
          </a:stretch>
        </p:blipFill>
        <p:spPr>
          <a:xfrm>
            <a:off x="1294039" y="2410691"/>
            <a:ext cx="2889344" cy="2889344"/>
          </a:xfrm>
          <a:prstGeom prst="rect">
            <a:avLst/>
          </a:prstGeom>
        </p:spPr>
      </p:pic>
      <p:pic>
        <p:nvPicPr>
          <p:cNvPr id="10" name="Content Placeholder 7"/>
          <p:cNvPicPr>
            <a:picLocks noChangeAspect="1"/>
          </p:cNvPicPr>
          <p:nvPr/>
        </p:nvPicPr>
        <p:blipFill>
          <a:blip r:embed="rId3"/>
          <a:stretch>
            <a:fillRect/>
          </a:stretch>
        </p:blipFill>
        <p:spPr>
          <a:xfrm>
            <a:off x="8369754" y="2410691"/>
            <a:ext cx="2889344" cy="2889344"/>
          </a:xfrm>
          <a:prstGeom prst="rect">
            <a:avLst/>
          </a:prstGeom>
        </p:spPr>
      </p:pic>
      <p:pic>
        <p:nvPicPr>
          <p:cNvPr id="9" name="Picture 8"/>
          <p:cNvPicPr>
            <a:picLocks noChangeAspect="1"/>
          </p:cNvPicPr>
          <p:nvPr/>
        </p:nvPicPr>
        <p:blipFill rotWithShape="1">
          <a:blip r:embed="rId4"/>
          <a:srcRect l="33685" r="29190"/>
          <a:stretch/>
        </p:blipFill>
        <p:spPr>
          <a:xfrm>
            <a:off x="5611374" y="2805358"/>
            <a:ext cx="1330389" cy="2394300"/>
          </a:xfrm>
          <a:prstGeom prst="rect">
            <a:avLst/>
          </a:prstGeom>
        </p:spPr>
      </p:pic>
      <p:sp>
        <p:nvSpPr>
          <p:cNvPr id="11" name="TextBox 10"/>
          <p:cNvSpPr txBox="1"/>
          <p:nvPr/>
        </p:nvSpPr>
        <p:spPr>
          <a:xfrm>
            <a:off x="1065014" y="1949026"/>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Some college education</a:t>
            </a:r>
          </a:p>
        </p:txBody>
      </p:sp>
      <p:sp>
        <p:nvSpPr>
          <p:cNvPr id="13" name="TextBox 12"/>
          <p:cNvSpPr txBox="1"/>
          <p:nvPr/>
        </p:nvSpPr>
        <p:spPr>
          <a:xfrm>
            <a:off x="7680463" y="1943618"/>
            <a:ext cx="4267925"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High school or lower education</a:t>
            </a:r>
          </a:p>
        </p:txBody>
      </p:sp>
      <p:sp>
        <p:nvSpPr>
          <p:cNvPr id="14" name="TextBox 13"/>
          <p:cNvSpPr txBox="1"/>
          <p:nvPr/>
        </p:nvSpPr>
        <p:spPr>
          <a:xfrm>
            <a:off x="1065014" y="5547557"/>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BMI reduced by 1.09</a:t>
            </a:r>
          </a:p>
        </p:txBody>
      </p:sp>
      <p:sp>
        <p:nvSpPr>
          <p:cNvPr id="15" name="TextBox 14"/>
          <p:cNvSpPr txBox="1"/>
          <p:nvPr/>
        </p:nvSpPr>
        <p:spPr>
          <a:xfrm>
            <a:off x="4478443" y="1121952"/>
            <a:ext cx="3347393"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rPr>
              <a:t>From 1991 - 1998</a:t>
            </a:r>
          </a:p>
        </p:txBody>
      </p:sp>
    </p:spTree>
    <p:extLst>
      <p:ext uri="{BB962C8B-B14F-4D97-AF65-F5344CB8AC3E}">
        <p14:creationId xmlns:p14="http://schemas.microsoft.com/office/powerpoint/2010/main" val="8589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pic>
        <p:nvPicPr>
          <p:cNvPr id="8" name="Content Placeholder 7"/>
          <p:cNvPicPr>
            <a:picLocks noGrp="1" noChangeAspect="1"/>
          </p:cNvPicPr>
          <p:nvPr>
            <p:ph idx="1"/>
          </p:nvPr>
        </p:nvPicPr>
        <p:blipFill>
          <a:blip r:embed="rId3"/>
          <a:stretch>
            <a:fillRect/>
          </a:stretch>
        </p:blipFill>
        <p:spPr>
          <a:xfrm>
            <a:off x="1294039" y="2410691"/>
            <a:ext cx="2889344" cy="2889344"/>
          </a:xfrm>
          <a:prstGeom prst="rect">
            <a:avLst/>
          </a:prstGeom>
        </p:spPr>
      </p:pic>
      <p:pic>
        <p:nvPicPr>
          <p:cNvPr id="10" name="Content Placeholder 7"/>
          <p:cNvPicPr>
            <a:picLocks noChangeAspect="1"/>
          </p:cNvPicPr>
          <p:nvPr/>
        </p:nvPicPr>
        <p:blipFill>
          <a:blip r:embed="rId3"/>
          <a:stretch>
            <a:fillRect/>
          </a:stretch>
        </p:blipFill>
        <p:spPr>
          <a:xfrm>
            <a:off x="8369754" y="2410691"/>
            <a:ext cx="2889344" cy="2889344"/>
          </a:xfrm>
          <a:prstGeom prst="rect">
            <a:avLst/>
          </a:prstGeom>
        </p:spPr>
      </p:pic>
      <p:pic>
        <p:nvPicPr>
          <p:cNvPr id="9" name="Picture 8"/>
          <p:cNvPicPr>
            <a:picLocks noChangeAspect="1"/>
          </p:cNvPicPr>
          <p:nvPr/>
        </p:nvPicPr>
        <p:blipFill rotWithShape="1">
          <a:blip r:embed="rId4"/>
          <a:srcRect l="33685" r="29190"/>
          <a:stretch/>
        </p:blipFill>
        <p:spPr>
          <a:xfrm>
            <a:off x="5611374" y="2658213"/>
            <a:ext cx="1330389" cy="2394300"/>
          </a:xfrm>
          <a:prstGeom prst="rect">
            <a:avLst/>
          </a:prstGeom>
        </p:spPr>
      </p:pic>
      <p:sp>
        <p:nvSpPr>
          <p:cNvPr id="11" name="TextBox 10"/>
          <p:cNvSpPr txBox="1"/>
          <p:nvPr/>
        </p:nvSpPr>
        <p:spPr>
          <a:xfrm>
            <a:off x="1065014" y="1949026"/>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Some college education</a:t>
            </a:r>
          </a:p>
        </p:txBody>
      </p:sp>
      <p:sp>
        <p:nvSpPr>
          <p:cNvPr id="13" name="TextBox 12"/>
          <p:cNvSpPr txBox="1"/>
          <p:nvPr/>
        </p:nvSpPr>
        <p:spPr>
          <a:xfrm>
            <a:off x="7680463" y="1943618"/>
            <a:ext cx="4267925"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High school or lower education</a:t>
            </a:r>
          </a:p>
        </p:txBody>
      </p:sp>
      <p:sp>
        <p:nvSpPr>
          <p:cNvPr id="14" name="TextBox 13"/>
          <p:cNvSpPr txBox="1"/>
          <p:nvPr/>
        </p:nvSpPr>
        <p:spPr>
          <a:xfrm>
            <a:off x="1065014" y="5547557"/>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BMI reduced by 1.173</a:t>
            </a:r>
          </a:p>
        </p:txBody>
      </p:sp>
      <p:sp>
        <p:nvSpPr>
          <p:cNvPr id="12" name="TextBox 11"/>
          <p:cNvSpPr txBox="1"/>
          <p:nvPr/>
        </p:nvSpPr>
        <p:spPr>
          <a:xfrm>
            <a:off x="4478443" y="1121952"/>
            <a:ext cx="3347393"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rPr>
              <a:t>1998</a:t>
            </a:r>
          </a:p>
        </p:txBody>
      </p:sp>
      <p:sp>
        <p:nvSpPr>
          <p:cNvPr id="15" name="TextBox 14"/>
          <p:cNvSpPr txBox="1"/>
          <p:nvPr/>
        </p:nvSpPr>
        <p:spPr>
          <a:xfrm>
            <a:off x="1089117" y="6042601"/>
            <a:ext cx="463514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Reduce risk of obesity by 31.87%</a:t>
            </a:r>
          </a:p>
        </p:txBody>
      </p:sp>
    </p:spTree>
    <p:extLst>
      <p:ext uri="{BB962C8B-B14F-4D97-AF65-F5344CB8AC3E}">
        <p14:creationId xmlns:p14="http://schemas.microsoft.com/office/powerpoint/2010/main" val="18561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836432"/>
          </a:xfrm>
        </p:spPr>
        <p:txBody>
          <a:bodyPr>
            <a:normAutofit/>
          </a:bodyPr>
          <a:lstStyle/>
          <a:p>
            <a:pPr marL="0" indent="0">
              <a:buNone/>
            </a:pPr>
            <a:r>
              <a:rPr lang="en-US" dirty="0"/>
              <a:t>Family and friends around me …</a:t>
            </a:r>
          </a:p>
          <a:p>
            <a:pPr marL="0" indent="0">
              <a:buNone/>
            </a:pPr>
            <a:endParaRPr lang="en-US" dirty="0"/>
          </a:p>
          <a:p>
            <a:pPr marL="0" indent="0">
              <a:buNone/>
            </a:pPr>
            <a:endParaRPr lang="en-US" dirty="0"/>
          </a:p>
          <a:p>
            <a:pPr marL="0" indent="0">
              <a:buNone/>
            </a:pPr>
            <a:endParaRPr lang="en-US" dirty="0"/>
          </a:p>
          <a:p>
            <a:pPr marL="0" indent="0">
              <a:buNone/>
            </a:pPr>
            <a:r>
              <a:rPr lang="en-US" dirty="0"/>
              <a:t>Overconsuming &amp; excess food waste …</a:t>
            </a:r>
          </a:p>
          <a:p>
            <a:pPr marL="0" indent="0">
              <a:buNone/>
            </a:pPr>
            <a:endParaRPr lang="en-US" dirty="0"/>
          </a:p>
          <a:p>
            <a:pPr marL="0" indent="0">
              <a:buNone/>
            </a:pPr>
            <a:endParaRPr lang="en-US" dirty="0"/>
          </a:p>
          <a:p>
            <a:pPr marL="0" indent="0">
              <a:buNone/>
            </a:pPr>
            <a:endParaRPr lang="en-US" dirty="0"/>
          </a:p>
          <a:p>
            <a:pPr marL="0" indent="0">
              <a:buNone/>
            </a:pPr>
            <a:r>
              <a:rPr lang="en-US" dirty="0"/>
              <a:t>Can it be explained and solved by </a:t>
            </a:r>
            <a:r>
              <a:rPr lang="en-US" b="1" u="sng" dirty="0"/>
              <a:t>economic theories</a:t>
            </a:r>
            <a:r>
              <a:rPr lang="en-US" dirty="0"/>
              <a:t>?</a:t>
            </a:r>
          </a:p>
          <a:p>
            <a:pPr marL="0" indent="0">
              <a:buNone/>
            </a:pPr>
            <a:endParaRPr lang="en-US" dirty="0"/>
          </a:p>
        </p:txBody>
      </p:sp>
      <p:sp>
        <p:nvSpPr>
          <p:cNvPr id="3" name="Title 2"/>
          <p:cNvSpPr>
            <a:spLocks noGrp="1"/>
          </p:cNvSpPr>
          <p:nvPr>
            <p:ph type="title"/>
          </p:nvPr>
        </p:nvSpPr>
        <p:spPr/>
        <p:txBody>
          <a:bodyPr/>
          <a:lstStyle/>
          <a:p>
            <a:r>
              <a:rPr lang="en-US" dirty="0"/>
              <a:t>Initiative</a:t>
            </a:r>
          </a:p>
        </p:txBody>
      </p:sp>
      <p:pic>
        <p:nvPicPr>
          <p:cNvPr id="4" name="Picture 3"/>
          <p:cNvPicPr>
            <a:picLocks noChangeAspect="1"/>
          </p:cNvPicPr>
          <p:nvPr/>
        </p:nvPicPr>
        <p:blipFill>
          <a:blip r:embed="rId3"/>
          <a:stretch>
            <a:fillRect/>
          </a:stretch>
        </p:blipFill>
        <p:spPr>
          <a:xfrm>
            <a:off x="6301273" y="1690688"/>
            <a:ext cx="2299089" cy="1724317"/>
          </a:xfrm>
          <a:prstGeom prst="rect">
            <a:avLst/>
          </a:prstGeom>
        </p:spPr>
      </p:pic>
      <p:pic>
        <p:nvPicPr>
          <p:cNvPr id="5" name="Picture 4"/>
          <p:cNvPicPr>
            <a:picLocks noChangeAspect="1"/>
          </p:cNvPicPr>
          <p:nvPr/>
        </p:nvPicPr>
        <p:blipFill rotWithShape="1">
          <a:blip r:embed="rId4"/>
          <a:srcRect l="33128" t="16329" r="20777" b="30007"/>
          <a:stretch/>
        </p:blipFill>
        <p:spPr>
          <a:xfrm>
            <a:off x="9056743" y="1690688"/>
            <a:ext cx="2082312" cy="1727263"/>
          </a:xfrm>
          <a:prstGeom prst="rect">
            <a:avLst/>
          </a:prstGeom>
        </p:spPr>
      </p:pic>
      <p:pic>
        <p:nvPicPr>
          <p:cNvPr id="6" name="Picture 5"/>
          <p:cNvPicPr>
            <a:picLocks noChangeAspect="1"/>
          </p:cNvPicPr>
          <p:nvPr/>
        </p:nvPicPr>
        <p:blipFill>
          <a:blip r:embed="rId5"/>
          <a:stretch>
            <a:fillRect/>
          </a:stretch>
        </p:blipFill>
        <p:spPr>
          <a:xfrm>
            <a:off x="6840764" y="3816779"/>
            <a:ext cx="3519196" cy="1847578"/>
          </a:xfrm>
          <a:prstGeom prst="rect">
            <a:avLst/>
          </a:prstGeom>
        </p:spPr>
      </p:pic>
    </p:spTree>
    <p:extLst>
      <p:ext uri="{BB962C8B-B14F-4D97-AF65-F5344CB8AC3E}">
        <p14:creationId xmlns:p14="http://schemas.microsoft.com/office/powerpoint/2010/main" val="320680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1000"/>
                                        <p:tgtEl>
                                          <p:spTgt spid="2">
                                            <p:txEl>
                                              <p:pRg st="8" end="8"/>
                                            </p:txEl>
                                          </p:spTgt>
                                        </p:tgtEl>
                                      </p:cBhvr>
                                    </p:animEffect>
                                    <p:anim calcmode="lin" valueType="num">
                                      <p:cBhvr>
                                        <p:cTn id="3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Results</a:t>
            </a:r>
          </a:p>
        </p:txBody>
      </p:sp>
      <p:pic>
        <p:nvPicPr>
          <p:cNvPr id="8" name="Content Placeholder 7"/>
          <p:cNvPicPr>
            <a:picLocks noGrp="1" noChangeAspect="1"/>
          </p:cNvPicPr>
          <p:nvPr>
            <p:ph idx="1"/>
          </p:nvPr>
        </p:nvPicPr>
        <p:blipFill>
          <a:blip r:embed="rId3"/>
          <a:stretch>
            <a:fillRect/>
          </a:stretch>
        </p:blipFill>
        <p:spPr>
          <a:xfrm>
            <a:off x="1294039" y="2410691"/>
            <a:ext cx="2889344" cy="2889344"/>
          </a:xfrm>
          <a:prstGeom prst="rect">
            <a:avLst/>
          </a:prstGeom>
        </p:spPr>
      </p:pic>
      <p:pic>
        <p:nvPicPr>
          <p:cNvPr id="10" name="Content Placeholder 7"/>
          <p:cNvPicPr>
            <a:picLocks noChangeAspect="1"/>
          </p:cNvPicPr>
          <p:nvPr/>
        </p:nvPicPr>
        <p:blipFill>
          <a:blip r:embed="rId3"/>
          <a:stretch>
            <a:fillRect/>
          </a:stretch>
        </p:blipFill>
        <p:spPr>
          <a:xfrm>
            <a:off x="8369754" y="2410691"/>
            <a:ext cx="2889344" cy="2889344"/>
          </a:xfrm>
          <a:prstGeom prst="rect">
            <a:avLst/>
          </a:prstGeom>
        </p:spPr>
      </p:pic>
      <p:pic>
        <p:nvPicPr>
          <p:cNvPr id="9" name="Picture 8"/>
          <p:cNvPicPr>
            <a:picLocks noChangeAspect="1"/>
          </p:cNvPicPr>
          <p:nvPr/>
        </p:nvPicPr>
        <p:blipFill rotWithShape="1">
          <a:blip r:embed="rId4"/>
          <a:srcRect l="33685" r="29190"/>
          <a:stretch/>
        </p:blipFill>
        <p:spPr>
          <a:xfrm>
            <a:off x="5611374" y="2658213"/>
            <a:ext cx="1330389" cy="2394300"/>
          </a:xfrm>
          <a:prstGeom prst="rect">
            <a:avLst/>
          </a:prstGeom>
        </p:spPr>
      </p:pic>
      <p:sp>
        <p:nvSpPr>
          <p:cNvPr id="11" name="TextBox 10"/>
          <p:cNvSpPr txBox="1"/>
          <p:nvPr/>
        </p:nvSpPr>
        <p:spPr>
          <a:xfrm>
            <a:off x="1065014" y="1949026"/>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Some college education</a:t>
            </a:r>
          </a:p>
        </p:txBody>
      </p:sp>
      <p:sp>
        <p:nvSpPr>
          <p:cNvPr id="13" name="TextBox 12"/>
          <p:cNvSpPr txBox="1"/>
          <p:nvPr/>
        </p:nvSpPr>
        <p:spPr>
          <a:xfrm>
            <a:off x="7680463" y="1943618"/>
            <a:ext cx="4267925"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High school or lower education</a:t>
            </a:r>
          </a:p>
        </p:txBody>
      </p:sp>
      <p:sp>
        <p:nvSpPr>
          <p:cNvPr id="14" name="TextBox 13"/>
          <p:cNvSpPr txBox="1"/>
          <p:nvPr/>
        </p:nvSpPr>
        <p:spPr>
          <a:xfrm>
            <a:off x="1065013" y="5547557"/>
            <a:ext cx="334739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BMI reduced by 1.192</a:t>
            </a:r>
          </a:p>
        </p:txBody>
      </p:sp>
      <p:sp>
        <p:nvSpPr>
          <p:cNvPr id="12" name="TextBox 11"/>
          <p:cNvSpPr txBox="1"/>
          <p:nvPr/>
        </p:nvSpPr>
        <p:spPr>
          <a:xfrm>
            <a:off x="3623420" y="1128010"/>
            <a:ext cx="5294949"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rPr>
              <a:t>1998 (Non-Hispanic White)</a:t>
            </a:r>
          </a:p>
        </p:txBody>
      </p:sp>
      <p:sp>
        <p:nvSpPr>
          <p:cNvPr id="15" name="TextBox 14"/>
          <p:cNvSpPr txBox="1"/>
          <p:nvPr/>
        </p:nvSpPr>
        <p:spPr>
          <a:xfrm>
            <a:off x="1089117" y="6042601"/>
            <a:ext cx="4635143" cy="461665"/>
          </a:xfrm>
          <a:prstGeom prst="rect">
            <a:avLst/>
          </a:prstGeom>
          <a:noFill/>
          <a:ln>
            <a:noFill/>
          </a:ln>
        </p:spPr>
        <p:txBody>
          <a:bodyPr wrap="square" rtlCol="0">
            <a:spAutoFit/>
          </a:bodyPr>
          <a:lstStyle/>
          <a:p>
            <a:pPr algn="ctr"/>
            <a:r>
              <a:rPr lang="en-US" sz="2400" b="1" dirty="0">
                <a:ln>
                  <a:solidFill>
                    <a:schemeClr val="accent1">
                      <a:lumMod val="20000"/>
                      <a:lumOff val="80000"/>
                    </a:schemeClr>
                  </a:solidFill>
                </a:ln>
              </a:rPr>
              <a:t>Reduce risk of obesity by 35.97%</a:t>
            </a:r>
          </a:p>
        </p:txBody>
      </p:sp>
    </p:spTree>
    <p:extLst>
      <p:ext uri="{BB962C8B-B14F-4D97-AF65-F5344CB8AC3E}">
        <p14:creationId xmlns:p14="http://schemas.microsoft.com/office/powerpoint/2010/main" val="310892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Informational policy includes nutritional labeling, menu labeling, health education, and nutrition dietary education.</a:t>
            </a:r>
          </a:p>
          <a:p>
            <a:r>
              <a:rPr lang="en-US" dirty="0"/>
              <a:t>Informational policy takes time for individuals to adopt.</a:t>
            </a:r>
          </a:p>
          <a:p>
            <a:r>
              <a:rPr lang="en-US" dirty="0"/>
              <a:t>Consumers’ behavior improves as the level of imperfect information is reduced.</a:t>
            </a:r>
          </a:p>
          <a:p>
            <a:r>
              <a:rPr lang="en-US" dirty="0"/>
              <a:t>Expanding and promoting culturally sensitive health education programs targeting different ethnic groups will help minorities improve their dietary behavior.</a:t>
            </a:r>
          </a:p>
          <a:p>
            <a:pPr marL="0" indent="0">
              <a:buNone/>
            </a:pPr>
            <a:endParaRPr lang="en-US" dirty="0"/>
          </a:p>
        </p:txBody>
      </p:sp>
      <p:sp>
        <p:nvSpPr>
          <p:cNvPr id="3" name="Title 2"/>
          <p:cNvSpPr>
            <a:spLocks noGrp="1"/>
          </p:cNvSpPr>
          <p:nvPr>
            <p:ph type="title"/>
          </p:nvPr>
        </p:nvSpPr>
        <p:spPr/>
        <p:txBody>
          <a:bodyPr/>
          <a:lstStyle/>
          <a:p>
            <a:r>
              <a:rPr lang="en-US" dirty="0"/>
              <a:t>Policy Implication</a:t>
            </a:r>
          </a:p>
        </p:txBody>
      </p:sp>
    </p:spTree>
    <p:extLst>
      <p:ext uri="{BB962C8B-B14F-4D97-AF65-F5344CB8AC3E}">
        <p14:creationId xmlns:p14="http://schemas.microsoft.com/office/powerpoint/2010/main" val="780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690688"/>
            <a:ext cx="7803776" cy="4869556"/>
          </a:xfrm>
          <a:prstGeom prst="rect">
            <a:avLst/>
          </a:prstGeom>
        </p:spPr>
      </p:pic>
      <p:sp>
        <p:nvSpPr>
          <p:cNvPr id="3" name="Title 2"/>
          <p:cNvSpPr>
            <a:spLocks noGrp="1"/>
          </p:cNvSpPr>
          <p:nvPr>
            <p:ph type="title"/>
          </p:nvPr>
        </p:nvSpPr>
        <p:spPr/>
        <p:txBody>
          <a:bodyPr/>
          <a:lstStyle/>
          <a:p>
            <a:r>
              <a:rPr lang="en-US" dirty="0"/>
              <a:t>ECON101</a:t>
            </a:r>
          </a:p>
        </p:txBody>
      </p:sp>
      <p:cxnSp>
        <p:nvCxnSpPr>
          <p:cNvPr id="6" name="Straight Connector 5"/>
          <p:cNvCxnSpPr/>
          <p:nvPr/>
        </p:nvCxnSpPr>
        <p:spPr>
          <a:xfrm flipV="1">
            <a:off x="1904103" y="1822152"/>
            <a:ext cx="3693459" cy="266378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81374" y="3528509"/>
            <a:ext cx="1667435" cy="1075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48809" y="3539267"/>
            <a:ext cx="0" cy="25388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61242" y="2731173"/>
            <a:ext cx="21516" cy="57015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03929" y="4407311"/>
            <a:ext cx="21516" cy="57015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6720" y="2880204"/>
            <a:ext cx="1482089" cy="2821349"/>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187389" y="3056584"/>
            <a:ext cx="518160" cy="4194"/>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280298" y="5089777"/>
            <a:ext cx="518160" cy="4194"/>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81374" y="4797911"/>
            <a:ext cx="1152414" cy="1075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777377" y="4808669"/>
            <a:ext cx="13896" cy="129751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23081" y="1408502"/>
            <a:ext cx="5186936" cy="3785652"/>
          </a:xfrm>
          <a:prstGeom prst="rect">
            <a:avLst/>
          </a:prstGeom>
          <a:noFill/>
          <a:ln>
            <a:noFill/>
          </a:ln>
        </p:spPr>
        <p:txBody>
          <a:bodyPr wrap="square" rtlCol="0">
            <a:spAutoFit/>
          </a:bodyPr>
          <a:lstStyle/>
          <a:p>
            <a:r>
              <a:rPr lang="en-US" sz="2400" b="1" dirty="0">
                <a:ln>
                  <a:solidFill>
                    <a:schemeClr val="accent1">
                      <a:lumMod val="20000"/>
                      <a:lumOff val="80000"/>
                    </a:schemeClr>
                  </a:solidFill>
                </a:ln>
              </a:rPr>
              <a:t>Tax Policy may not be as efficient as the informational policy.  </a:t>
            </a:r>
          </a:p>
          <a:p>
            <a:endParaRPr lang="en-US" sz="2400" b="1" dirty="0">
              <a:ln>
                <a:solidFill>
                  <a:schemeClr val="accent1">
                    <a:lumMod val="20000"/>
                    <a:lumOff val="80000"/>
                  </a:schemeClr>
                </a:solidFill>
              </a:ln>
            </a:endParaRPr>
          </a:p>
          <a:p>
            <a:r>
              <a:rPr lang="en-US" sz="2400" b="1" dirty="0">
                <a:ln>
                  <a:solidFill>
                    <a:schemeClr val="accent1">
                      <a:lumMod val="20000"/>
                      <a:lumOff val="80000"/>
                    </a:schemeClr>
                  </a:solidFill>
                </a:ln>
              </a:rPr>
              <a:t>It may reduce consumption of certain calorically dense food in the short run.</a:t>
            </a:r>
          </a:p>
          <a:p>
            <a:endParaRPr lang="en-US" sz="2400" b="1" dirty="0">
              <a:ln>
                <a:solidFill>
                  <a:schemeClr val="accent1">
                    <a:lumMod val="20000"/>
                    <a:lumOff val="80000"/>
                  </a:schemeClr>
                </a:solidFill>
              </a:ln>
            </a:endParaRPr>
          </a:p>
          <a:p>
            <a:r>
              <a:rPr lang="en-US" sz="2400" b="1" dirty="0">
                <a:ln>
                  <a:solidFill>
                    <a:schemeClr val="accent1">
                      <a:lumMod val="20000"/>
                      <a:lumOff val="80000"/>
                    </a:schemeClr>
                  </a:solidFill>
                </a:ln>
              </a:rPr>
              <a:t>In the long run, the informational policy can address the obesity epidemic effectively with less burden on consumers. </a:t>
            </a:r>
          </a:p>
        </p:txBody>
      </p:sp>
    </p:spTree>
    <p:extLst>
      <p:ext uri="{BB962C8B-B14F-4D97-AF65-F5344CB8AC3E}">
        <p14:creationId xmlns:p14="http://schemas.microsoft.com/office/powerpoint/2010/main" val="237912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1000"/>
                                        <p:tgtEl>
                                          <p:spTgt spid="2">
                                            <p:txEl>
                                              <p:pRg st="2" end="2"/>
                                            </p:txEl>
                                          </p:spTgt>
                                        </p:tgtEl>
                                      </p:cBhvr>
                                    </p:animEffect>
                                    <p:anim calcmode="lin" valueType="num">
                                      <p:cBhvr>
                                        <p:cTn id="3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6"/>
                                        </p:tgtEl>
                                      </p:cBhvr>
                                    </p:animEffect>
                                    <p:anim calcmode="lin" valueType="num">
                                      <p:cBhvr>
                                        <p:cTn id="43" dur="1000"/>
                                        <p:tgtEl>
                                          <p:spTgt spid="6"/>
                                        </p:tgtEl>
                                        <p:attrNameLst>
                                          <p:attrName>ppt_x</p:attrName>
                                        </p:attrNameLst>
                                      </p:cBhvr>
                                      <p:tavLst>
                                        <p:tav tm="0">
                                          <p:val>
                                            <p:strVal val="ppt_x"/>
                                          </p:val>
                                        </p:tav>
                                        <p:tav tm="100000">
                                          <p:val>
                                            <p:strVal val="ppt_x"/>
                                          </p:val>
                                        </p:tav>
                                      </p:tavLst>
                                    </p:anim>
                                    <p:anim calcmode="lin" valueType="num">
                                      <p:cBhvr>
                                        <p:cTn id="44" dur="1000"/>
                                        <p:tgtEl>
                                          <p:spTgt spid="6"/>
                                        </p:tgtEl>
                                        <p:attrNameLst>
                                          <p:attrName>ppt_y</p:attrName>
                                        </p:attrNameLst>
                                      </p:cBhvr>
                                      <p:tavLst>
                                        <p:tav tm="0">
                                          <p:val>
                                            <p:strVal val="ppt_y"/>
                                          </p:val>
                                        </p:tav>
                                        <p:tav tm="100000">
                                          <p:val>
                                            <p:strVal val="ppt_y+.1"/>
                                          </p:val>
                                        </p:tav>
                                      </p:tavLst>
                                    </p:anim>
                                    <p:set>
                                      <p:cBhvr>
                                        <p:cTn id="45" dur="1" fill="hold">
                                          <p:stCondLst>
                                            <p:cond delay="999"/>
                                          </p:stCondLst>
                                        </p:cTn>
                                        <p:tgtEl>
                                          <p:spTgt spid="6"/>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17"/>
                                        </p:tgtEl>
                                      </p:cBhvr>
                                    </p:animEffect>
                                    <p:anim calcmode="lin" valueType="num">
                                      <p:cBhvr>
                                        <p:cTn id="48" dur="1000"/>
                                        <p:tgtEl>
                                          <p:spTgt spid="17"/>
                                        </p:tgtEl>
                                        <p:attrNameLst>
                                          <p:attrName>ppt_x</p:attrName>
                                        </p:attrNameLst>
                                      </p:cBhvr>
                                      <p:tavLst>
                                        <p:tav tm="0">
                                          <p:val>
                                            <p:strVal val="ppt_x"/>
                                          </p:val>
                                        </p:tav>
                                        <p:tav tm="100000">
                                          <p:val>
                                            <p:strVal val="ppt_x"/>
                                          </p:val>
                                        </p:tav>
                                      </p:tavLst>
                                    </p:anim>
                                    <p:anim calcmode="lin" valueType="num">
                                      <p:cBhvr>
                                        <p:cTn id="49" dur="1000"/>
                                        <p:tgtEl>
                                          <p:spTgt spid="17"/>
                                        </p:tgtEl>
                                        <p:attrNameLst>
                                          <p:attrName>ppt_y</p:attrName>
                                        </p:attrNameLst>
                                      </p:cBhvr>
                                      <p:tavLst>
                                        <p:tav tm="0">
                                          <p:val>
                                            <p:strVal val="ppt_y"/>
                                          </p:val>
                                        </p:tav>
                                        <p:tav tm="100000">
                                          <p:val>
                                            <p:strVal val="ppt_y+.1"/>
                                          </p:val>
                                        </p:tav>
                                      </p:tavLst>
                                    </p:anim>
                                    <p:set>
                                      <p:cBhvr>
                                        <p:cTn id="50" dur="1" fill="hold">
                                          <p:stCondLst>
                                            <p:cond delay="999"/>
                                          </p:stCondLst>
                                        </p:cTn>
                                        <p:tgtEl>
                                          <p:spTgt spid="17"/>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18"/>
                                        </p:tgtEl>
                                      </p:cBhvr>
                                    </p:animEffect>
                                    <p:anim calcmode="lin" valueType="num">
                                      <p:cBhvr>
                                        <p:cTn id="53" dur="1000"/>
                                        <p:tgtEl>
                                          <p:spTgt spid="18"/>
                                        </p:tgtEl>
                                        <p:attrNameLst>
                                          <p:attrName>ppt_x</p:attrName>
                                        </p:attrNameLst>
                                      </p:cBhvr>
                                      <p:tavLst>
                                        <p:tav tm="0">
                                          <p:val>
                                            <p:strVal val="ppt_x"/>
                                          </p:val>
                                        </p:tav>
                                        <p:tav tm="100000">
                                          <p:val>
                                            <p:strVal val="ppt_x"/>
                                          </p:val>
                                        </p:tav>
                                      </p:tavLst>
                                    </p:anim>
                                    <p:anim calcmode="lin" valueType="num">
                                      <p:cBhvr>
                                        <p:cTn id="54" dur="1000"/>
                                        <p:tgtEl>
                                          <p:spTgt spid="18"/>
                                        </p:tgtEl>
                                        <p:attrNameLst>
                                          <p:attrName>ppt_y</p:attrName>
                                        </p:attrNameLst>
                                      </p:cBhvr>
                                      <p:tavLst>
                                        <p:tav tm="0">
                                          <p:val>
                                            <p:strVal val="ppt_y"/>
                                          </p:val>
                                        </p:tav>
                                        <p:tav tm="100000">
                                          <p:val>
                                            <p:strVal val="ppt_y+.1"/>
                                          </p:val>
                                        </p:tav>
                                      </p:tavLst>
                                    </p:anim>
                                    <p:set>
                                      <p:cBhvr>
                                        <p:cTn id="55" dur="1" fill="hold">
                                          <p:stCondLst>
                                            <p:cond delay="999"/>
                                          </p:stCondLst>
                                        </p:cTn>
                                        <p:tgtEl>
                                          <p:spTgt spid="18"/>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10"/>
                                        </p:tgtEl>
                                      </p:cBhvr>
                                    </p:animEffect>
                                    <p:anim calcmode="lin" valueType="num">
                                      <p:cBhvr>
                                        <p:cTn id="58" dur="1000"/>
                                        <p:tgtEl>
                                          <p:spTgt spid="10"/>
                                        </p:tgtEl>
                                        <p:attrNameLst>
                                          <p:attrName>ppt_x</p:attrName>
                                        </p:attrNameLst>
                                      </p:cBhvr>
                                      <p:tavLst>
                                        <p:tav tm="0">
                                          <p:val>
                                            <p:strVal val="ppt_x"/>
                                          </p:val>
                                        </p:tav>
                                        <p:tav tm="100000">
                                          <p:val>
                                            <p:strVal val="ppt_x"/>
                                          </p:val>
                                        </p:tav>
                                      </p:tavLst>
                                    </p:anim>
                                    <p:anim calcmode="lin" valueType="num">
                                      <p:cBhvr>
                                        <p:cTn id="59" dur="1000"/>
                                        <p:tgtEl>
                                          <p:spTgt spid="10"/>
                                        </p:tgtEl>
                                        <p:attrNameLst>
                                          <p:attrName>ppt_y</p:attrName>
                                        </p:attrNameLst>
                                      </p:cBhvr>
                                      <p:tavLst>
                                        <p:tav tm="0">
                                          <p:val>
                                            <p:strVal val="ppt_y"/>
                                          </p:val>
                                        </p:tav>
                                        <p:tav tm="100000">
                                          <p:val>
                                            <p:strVal val="ppt_y+.1"/>
                                          </p:val>
                                        </p:tav>
                                      </p:tavLst>
                                    </p:anim>
                                    <p:set>
                                      <p:cBhvr>
                                        <p:cTn id="60" dur="1" fill="hold">
                                          <p:stCondLst>
                                            <p:cond delay="999"/>
                                          </p:stCondLst>
                                        </p:cTn>
                                        <p:tgtEl>
                                          <p:spTgt spid="10"/>
                                        </p:tgtEl>
                                        <p:attrNameLst>
                                          <p:attrName>style.visibility</p:attrName>
                                        </p:attrNameLst>
                                      </p:cBhvr>
                                      <p:to>
                                        <p:strVal val="hidden"/>
                                      </p:to>
                                    </p:set>
                                  </p:childTnLst>
                                </p:cTn>
                              </p:par>
                              <p:par>
                                <p:cTn id="61" presetID="42" presetClass="exit" presetSubtype="0" fill="hold" nodeType="with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
                                            <p:txEl>
                                              <p:pRg st="4" end="4"/>
                                            </p:txEl>
                                          </p:spTgt>
                                        </p:tgtEl>
                                        <p:attrNameLst>
                                          <p:attrName>style.visibility</p:attrName>
                                        </p:attrNameLst>
                                      </p:cBhvr>
                                      <p:to>
                                        <p:strVal val="visible"/>
                                      </p:to>
                                    </p:set>
                                    <p:animEffect transition="in" filter="fade">
                                      <p:cBhvr>
                                        <p:cTn id="99" dur="1000"/>
                                        <p:tgtEl>
                                          <p:spTgt spid="2">
                                            <p:txEl>
                                              <p:pRg st="4" end="4"/>
                                            </p:txEl>
                                          </p:spTgt>
                                        </p:tgtEl>
                                      </p:cBhvr>
                                    </p:animEffect>
                                    <p:anim calcmode="lin" valueType="num">
                                      <p:cBhvr>
                                        <p:cTn id="10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549400"/>
          </a:xfrm>
        </p:spPr>
        <p:txBody>
          <a:bodyPr>
            <a:normAutofit fontScale="90000"/>
          </a:bodyPr>
          <a:lstStyle/>
          <a:p>
            <a:pPr algn="ctr"/>
            <a:r>
              <a:rPr lang="en-US" dirty="0"/>
              <a:t>Thank You!</a:t>
            </a:r>
            <a:br>
              <a:rPr lang="en-US" dirty="0"/>
            </a:br>
            <a:r>
              <a:rPr lang="en-US" sz="4000" dirty="0"/>
              <a:t>Please email comments to lokman@mail.sfsu.edu</a:t>
            </a:r>
          </a:p>
        </p:txBody>
      </p:sp>
      <p:pic>
        <p:nvPicPr>
          <p:cNvPr id="4" name="Picture 3"/>
          <p:cNvPicPr>
            <a:picLocks noChangeAspect="1"/>
          </p:cNvPicPr>
          <p:nvPr/>
        </p:nvPicPr>
        <p:blipFill>
          <a:blip r:embed="rId2"/>
          <a:stretch>
            <a:fillRect/>
          </a:stretch>
        </p:blipFill>
        <p:spPr>
          <a:xfrm>
            <a:off x="2794459" y="2006984"/>
            <a:ext cx="6603081" cy="4425979"/>
          </a:xfrm>
          <a:prstGeom prst="rect">
            <a:avLst/>
          </a:prstGeom>
        </p:spPr>
      </p:pic>
    </p:spTree>
    <p:extLst>
      <p:ext uri="{BB962C8B-B14F-4D97-AF65-F5344CB8AC3E}">
        <p14:creationId xmlns:p14="http://schemas.microsoft.com/office/powerpoint/2010/main" val="37320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spcAft>
                <a:spcPts val="1200"/>
              </a:spcAft>
              <a:buAutoNum type="romanUcPeriod"/>
            </a:pPr>
            <a:r>
              <a:rPr lang="en-US" dirty="0"/>
              <a:t>Effectiveness of informational policies </a:t>
            </a:r>
          </a:p>
          <a:p>
            <a:pPr marL="457200" lvl="1" indent="0">
              <a:spcAft>
                <a:spcPts val="1200"/>
              </a:spcAft>
              <a:buNone/>
            </a:pPr>
            <a:r>
              <a:rPr lang="en-US" dirty="0"/>
              <a:t>Effect of the Nutrition Labeling and Education Act (NLEA)?</a:t>
            </a:r>
          </a:p>
          <a:p>
            <a:pPr marL="571500" indent="-571500">
              <a:spcAft>
                <a:spcPts val="1200"/>
              </a:spcAft>
              <a:buAutoNum type="romanUcPeriod"/>
            </a:pPr>
            <a:r>
              <a:rPr lang="en-US" dirty="0"/>
              <a:t>Does education matter?</a:t>
            </a:r>
          </a:p>
          <a:p>
            <a:pPr marL="457200" lvl="1" indent="0">
              <a:spcAft>
                <a:spcPts val="1200"/>
              </a:spcAft>
              <a:buNone/>
            </a:pPr>
            <a:r>
              <a:rPr lang="en-US" dirty="0"/>
              <a:t>Does effect of reading labels vary across different education groups?</a:t>
            </a:r>
          </a:p>
          <a:p>
            <a:pPr marL="571500" indent="-571500">
              <a:spcAft>
                <a:spcPts val="1200"/>
              </a:spcAft>
              <a:buAutoNum type="romanUcPeriod"/>
            </a:pPr>
            <a:r>
              <a:rPr lang="en-US" dirty="0"/>
              <a:t>Impact of NLEA on different ethnic groups</a:t>
            </a:r>
          </a:p>
          <a:p>
            <a:pPr marL="0" indent="0">
              <a:spcAft>
                <a:spcPts val="1200"/>
              </a:spcAft>
              <a:buNone/>
            </a:pPr>
            <a:r>
              <a:rPr lang="en-US" sz="2400" dirty="0">
                <a:solidFill>
                  <a:schemeClr val="accent2"/>
                </a:solidFill>
              </a:rPr>
              <a:t>      </a:t>
            </a:r>
            <a:r>
              <a:rPr lang="en-US" sz="2400" dirty="0"/>
              <a:t>Why some ethnic group benefit more from the NLEA regulation?</a:t>
            </a:r>
          </a:p>
        </p:txBody>
      </p:sp>
      <p:sp>
        <p:nvSpPr>
          <p:cNvPr id="3" name="Title 2"/>
          <p:cNvSpPr>
            <a:spLocks noGrp="1"/>
          </p:cNvSpPr>
          <p:nvPr>
            <p:ph type="title"/>
          </p:nvPr>
        </p:nvSpPr>
        <p:spPr/>
        <p:txBody>
          <a:bodyPr/>
          <a:lstStyle/>
          <a:p>
            <a:r>
              <a:rPr lang="en-US" dirty="0"/>
              <a:t>Research Question</a:t>
            </a:r>
          </a:p>
        </p:txBody>
      </p:sp>
    </p:spTree>
    <p:extLst>
      <p:ext uri="{BB962C8B-B14F-4D97-AF65-F5344CB8AC3E}">
        <p14:creationId xmlns:p14="http://schemas.microsoft.com/office/powerpoint/2010/main" val="279642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744200" cy="4351338"/>
          </a:xfrm>
        </p:spPr>
        <p:txBody>
          <a:bodyPr>
            <a:normAutofit/>
          </a:bodyPr>
          <a:lstStyle/>
          <a:p>
            <a:pPr marL="571500" indent="-571500">
              <a:buAutoNum type="romanUcPeriod"/>
            </a:pPr>
            <a:r>
              <a:rPr lang="en-US" dirty="0"/>
              <a:t>Informational policies is an </a:t>
            </a:r>
            <a:r>
              <a:rPr lang="en-US" b="1" dirty="0"/>
              <a:t>effective</a:t>
            </a:r>
            <a:r>
              <a:rPr lang="en-US" dirty="0"/>
              <a:t> policy tool, but </a:t>
            </a:r>
            <a:r>
              <a:rPr lang="en-US" b="1" dirty="0"/>
              <a:t>it takes time</a:t>
            </a:r>
            <a:r>
              <a:rPr lang="en-US" dirty="0"/>
              <a:t>.</a:t>
            </a:r>
          </a:p>
          <a:p>
            <a:pPr marL="571500" indent="-571500">
              <a:buAutoNum type="romanUcPeriod"/>
            </a:pPr>
            <a:r>
              <a:rPr lang="en-US" b="1" dirty="0"/>
              <a:t>Higher education</a:t>
            </a:r>
            <a:r>
              <a:rPr lang="en-US" dirty="0"/>
              <a:t>, on average, has a </a:t>
            </a:r>
            <a:r>
              <a:rPr lang="en-US" b="1" dirty="0"/>
              <a:t>significant reduction on BMI</a:t>
            </a:r>
            <a:r>
              <a:rPr lang="en-US" dirty="0"/>
              <a:t>, if they make use of nutrition labels.</a:t>
            </a:r>
          </a:p>
          <a:p>
            <a:pPr marL="571500" indent="-571500">
              <a:buAutoNum type="romanUcPeriod"/>
            </a:pPr>
            <a:r>
              <a:rPr lang="en-US" dirty="0"/>
              <a:t>In general, we do not find any evidence that those with high school or less benefit from the nutrition labeling law.</a:t>
            </a:r>
          </a:p>
          <a:p>
            <a:pPr marL="571500" indent="-571500">
              <a:buAutoNum type="romanUcPeriod"/>
            </a:pPr>
            <a:r>
              <a:rPr lang="en-US" b="1" dirty="0"/>
              <a:t>Non-Hispanic whites </a:t>
            </a:r>
            <a:r>
              <a:rPr lang="en-US" dirty="0"/>
              <a:t>seem to have adopted the NLEA regulation faster compared to other ethnic groups. </a:t>
            </a:r>
          </a:p>
        </p:txBody>
      </p:sp>
      <p:sp>
        <p:nvSpPr>
          <p:cNvPr id="3" name="Title 2"/>
          <p:cNvSpPr>
            <a:spLocks noGrp="1"/>
          </p:cNvSpPr>
          <p:nvPr>
            <p:ph type="title"/>
          </p:nvPr>
        </p:nvSpPr>
        <p:spPr/>
        <p:txBody>
          <a:bodyPr/>
          <a:lstStyle/>
          <a:p>
            <a:r>
              <a:rPr lang="en-US" dirty="0"/>
              <a:t>Summary of Findings</a:t>
            </a:r>
          </a:p>
        </p:txBody>
      </p:sp>
    </p:spTree>
    <p:extLst>
      <p:ext uri="{BB962C8B-B14F-4D97-AF65-F5344CB8AC3E}">
        <p14:creationId xmlns:p14="http://schemas.microsoft.com/office/powerpoint/2010/main" val="23870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669768"/>
          </a:xfrm>
        </p:spPr>
        <p:txBody>
          <a:bodyPr>
            <a:normAutofit/>
          </a:bodyPr>
          <a:lstStyle/>
          <a:p>
            <a:pPr marL="0" indent="0">
              <a:buNone/>
            </a:pPr>
            <a:r>
              <a:rPr lang="en-US" dirty="0"/>
              <a:t>Nutrition Labeling and Education Act 1990</a:t>
            </a:r>
          </a:p>
          <a:p>
            <a:pPr marL="0" indent="0">
              <a:buNone/>
            </a:pPr>
            <a:r>
              <a:rPr lang="en-US" dirty="0"/>
              <a:t>(Exemption for small businesses and foreign firms until 1995)</a:t>
            </a:r>
          </a:p>
          <a:p>
            <a:pPr marL="0" indent="0">
              <a:buNone/>
            </a:pPr>
            <a:endParaRPr lang="en-US" dirty="0"/>
          </a:p>
          <a:p>
            <a:pPr marL="0" indent="0">
              <a:buNone/>
            </a:pPr>
            <a:r>
              <a:rPr lang="en-US" dirty="0"/>
              <a:t>Provision:</a:t>
            </a:r>
          </a:p>
          <a:p>
            <a:pPr marL="571500" indent="-571500">
              <a:buAutoNum type="romanUcPeriod"/>
            </a:pPr>
            <a:r>
              <a:rPr lang="en-US" dirty="0"/>
              <a:t>Food safety</a:t>
            </a:r>
          </a:p>
          <a:p>
            <a:pPr marL="571500" indent="-571500">
              <a:buAutoNum type="romanUcPeriod"/>
            </a:pPr>
            <a:r>
              <a:rPr lang="en-US" dirty="0"/>
              <a:t>Product differentiation (food quality)</a:t>
            </a:r>
          </a:p>
          <a:p>
            <a:pPr marL="571500" indent="-571500">
              <a:buAutoNum type="romanUcPeriod"/>
            </a:pPr>
            <a:r>
              <a:rPr lang="en-US" dirty="0"/>
              <a:t>Minimize the imperfect information of the product</a:t>
            </a:r>
          </a:p>
          <a:p>
            <a:pPr marL="571500" indent="-571500">
              <a:buAutoNum type="romanUcPeriod"/>
            </a:pPr>
            <a:r>
              <a:rPr lang="en-US" dirty="0"/>
              <a:t>Market price that reflects true costs (level of risk) and benefits enjoyed by the society</a:t>
            </a:r>
          </a:p>
          <a:p>
            <a:pPr marL="0" indent="0">
              <a:buNone/>
            </a:pPr>
            <a:endParaRPr lang="en-US" dirty="0"/>
          </a:p>
        </p:txBody>
      </p:sp>
      <p:sp>
        <p:nvSpPr>
          <p:cNvPr id="3" name="Title 2"/>
          <p:cNvSpPr>
            <a:spLocks noGrp="1"/>
          </p:cNvSpPr>
          <p:nvPr>
            <p:ph type="title"/>
          </p:nvPr>
        </p:nvSpPr>
        <p:spPr/>
        <p:txBody>
          <a:bodyPr/>
          <a:lstStyle/>
          <a:p>
            <a:r>
              <a:rPr lang="en-US" dirty="0"/>
              <a:t>Nutrition Labelling: Why should it matter?</a:t>
            </a:r>
          </a:p>
        </p:txBody>
      </p:sp>
    </p:spTree>
    <p:extLst>
      <p:ext uri="{BB962C8B-B14F-4D97-AF65-F5344CB8AC3E}">
        <p14:creationId xmlns:p14="http://schemas.microsoft.com/office/powerpoint/2010/main" val="34518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75138" y="1690688"/>
            <a:ext cx="8441724" cy="4995677"/>
          </a:xfrm>
          <a:prstGeom prst="rect">
            <a:avLst/>
          </a:prstGeom>
        </p:spPr>
      </p:pic>
      <p:sp>
        <p:nvSpPr>
          <p:cNvPr id="3" name="Title 2"/>
          <p:cNvSpPr>
            <a:spLocks noGrp="1"/>
          </p:cNvSpPr>
          <p:nvPr>
            <p:ph type="title"/>
          </p:nvPr>
        </p:nvSpPr>
        <p:spPr/>
        <p:txBody>
          <a:bodyPr/>
          <a:lstStyle/>
          <a:p>
            <a:r>
              <a:rPr lang="en-US" dirty="0"/>
              <a:t>Obesity Epidemic</a:t>
            </a:r>
          </a:p>
        </p:txBody>
      </p:sp>
      <p:cxnSp>
        <p:nvCxnSpPr>
          <p:cNvPr id="4" name="Straight Connector 3"/>
          <p:cNvCxnSpPr/>
          <p:nvPr/>
        </p:nvCxnSpPr>
        <p:spPr>
          <a:xfrm>
            <a:off x="5949310" y="2428874"/>
            <a:ext cx="9525" cy="3400425"/>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1180" y="2428874"/>
            <a:ext cx="9525" cy="3400425"/>
          </a:xfrm>
          <a:prstGeom prst="line">
            <a:avLst/>
          </a:prstGeom>
          <a:ln w="3175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5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87366"/>
            <a:ext cx="10765222" cy="5167813"/>
          </a:xfrm>
        </p:spPr>
        <p:txBody>
          <a:bodyPr>
            <a:normAutofit fontScale="92500" lnSpcReduction="10000"/>
          </a:bodyPr>
          <a:lstStyle/>
          <a:p>
            <a:pPr marL="571500" indent="-571500">
              <a:buAutoNum type="romanUcPeriod"/>
            </a:pPr>
            <a:r>
              <a:rPr lang="en-US" sz="2600" b="1" dirty="0"/>
              <a:t>Attribution of obesity epidemic</a:t>
            </a:r>
          </a:p>
          <a:p>
            <a:pPr>
              <a:buFontTx/>
              <a:buChar char="-"/>
            </a:pPr>
            <a:r>
              <a:rPr lang="en-US" sz="2600" dirty="0"/>
              <a:t>Sweetened beverages</a:t>
            </a:r>
          </a:p>
          <a:p>
            <a:pPr>
              <a:buFontTx/>
              <a:buChar char="-"/>
            </a:pPr>
            <a:r>
              <a:rPr lang="en-US" sz="2600" dirty="0"/>
              <a:t>Food accessibility and availability</a:t>
            </a:r>
          </a:p>
          <a:p>
            <a:pPr>
              <a:buFontTx/>
              <a:buChar char="-"/>
            </a:pPr>
            <a:r>
              <a:rPr lang="en-US" sz="2600" dirty="0"/>
              <a:t>Fast food</a:t>
            </a:r>
          </a:p>
          <a:p>
            <a:pPr>
              <a:buFontTx/>
              <a:buChar char="-"/>
            </a:pPr>
            <a:r>
              <a:rPr lang="en-US" sz="2600" dirty="0"/>
              <a:t>Farm policies (farm subsidies)</a:t>
            </a:r>
          </a:p>
          <a:p>
            <a:pPr>
              <a:buFontTx/>
              <a:buChar char="-"/>
            </a:pPr>
            <a:r>
              <a:rPr lang="en-US" sz="2600" dirty="0"/>
              <a:t>Strenuous work &amp; Exercise</a:t>
            </a:r>
          </a:p>
          <a:p>
            <a:pPr marL="0" indent="0">
              <a:buNone/>
            </a:pPr>
            <a:endParaRPr lang="en-US" dirty="0"/>
          </a:p>
          <a:p>
            <a:pPr marL="571500" indent="-571500">
              <a:buFont typeface="+mj-lt"/>
              <a:buAutoNum type="romanUcPeriod" startAt="2"/>
            </a:pPr>
            <a:r>
              <a:rPr lang="en-US" sz="2600" b="1" dirty="0"/>
              <a:t>Effectiveness of nutrition labeling</a:t>
            </a:r>
          </a:p>
          <a:p>
            <a:pPr>
              <a:spcBef>
                <a:spcPts val="600"/>
              </a:spcBef>
              <a:spcAft>
                <a:spcPts val="600"/>
              </a:spcAft>
              <a:buFontTx/>
              <a:buChar char="-"/>
            </a:pPr>
            <a:r>
              <a:rPr lang="en-US" sz="2600" dirty="0"/>
              <a:t>Improves the quality of food product (Caswell and </a:t>
            </a:r>
            <a:r>
              <a:rPr lang="en-US" sz="2600" dirty="0" err="1"/>
              <a:t>Mojduszka</a:t>
            </a:r>
            <a:r>
              <a:rPr lang="en-US" sz="2600" dirty="0"/>
              <a:t>, 2014)</a:t>
            </a:r>
          </a:p>
          <a:p>
            <a:pPr>
              <a:spcBef>
                <a:spcPts val="600"/>
              </a:spcBef>
              <a:spcAft>
                <a:spcPts val="600"/>
              </a:spcAft>
              <a:buFontTx/>
              <a:buChar char="-"/>
            </a:pPr>
            <a:r>
              <a:rPr lang="en-US" sz="2600" dirty="0"/>
              <a:t>Consistently links with healthier diets (Campos, et al, 2001)</a:t>
            </a:r>
          </a:p>
          <a:p>
            <a:pPr>
              <a:spcBef>
                <a:spcPts val="600"/>
              </a:spcBef>
              <a:spcAft>
                <a:spcPts val="600"/>
              </a:spcAft>
              <a:buFontTx/>
              <a:buChar char="-"/>
            </a:pPr>
            <a:r>
              <a:rPr lang="en-US" sz="2600" dirty="0"/>
              <a:t>Reduces consumption on certain nutrient and more likely meeting the dietary guidelines (Kim et al, 2000)</a:t>
            </a:r>
          </a:p>
        </p:txBody>
      </p:sp>
      <p:sp>
        <p:nvSpPr>
          <p:cNvPr id="3" name="Title 2"/>
          <p:cNvSpPr>
            <a:spLocks noGrp="1"/>
          </p:cNvSpPr>
          <p:nvPr>
            <p:ph type="title"/>
          </p:nvPr>
        </p:nvSpPr>
        <p:spPr>
          <a:xfrm>
            <a:off x="838200" y="189187"/>
            <a:ext cx="10515600" cy="1051034"/>
          </a:xfrm>
        </p:spPr>
        <p:txBody>
          <a:bodyPr>
            <a:normAutofit/>
          </a:bodyPr>
          <a:lstStyle/>
          <a:p>
            <a:r>
              <a:rPr lang="en-US" dirty="0"/>
              <a:t>Literature Review</a:t>
            </a:r>
          </a:p>
        </p:txBody>
      </p:sp>
    </p:spTree>
    <p:extLst>
      <p:ext uri="{BB962C8B-B14F-4D97-AF65-F5344CB8AC3E}">
        <p14:creationId xmlns:p14="http://schemas.microsoft.com/office/powerpoint/2010/main" val="138786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793174"/>
                <a:ext cx="10515600" cy="4880758"/>
              </a:xfrm>
            </p:spPr>
            <p:txBody>
              <a:bodyPr>
                <a:normAutofit/>
              </a:bodyPr>
              <a:lstStyle/>
              <a:p>
                <a:pPr marL="0" indent="0">
                  <a:buNone/>
                </a:pPr>
                <a:r>
                  <a:rPr lang="en-US" sz="3300" b="1" dirty="0"/>
                  <a:t>Dynamic Weight Management Model</a:t>
                </a:r>
              </a:p>
              <a:p>
                <a:pPr marL="0" indent="0">
                  <a:buNone/>
                </a:pPr>
                <a:r>
                  <a:rPr lang="en-US" sz="3300" dirty="0" err="1"/>
                  <a:t>Lakdawalla</a:t>
                </a:r>
                <a:r>
                  <a:rPr lang="en-US" sz="3300" dirty="0"/>
                  <a:t> and Philipson (2009)</a:t>
                </a:r>
              </a:p>
              <a:p>
                <a:pPr marL="0" indent="0">
                  <a:buNone/>
                </a:pPr>
                <a:endParaRPr lang="en-US" sz="3300" dirty="0"/>
              </a:p>
              <a:p>
                <a:pPr marL="0" indent="0">
                  <a:buNone/>
                </a:pPr>
                <a:endParaRPr lang="en-US" sz="1500" dirty="0"/>
              </a:p>
              <a:p>
                <a:pPr marL="0" indent="0">
                  <a:buNone/>
                </a:pPr>
                <a14:m>
                  <m:oMathPara xmlns:m="http://schemas.openxmlformats.org/officeDocument/2006/math">
                    <m:oMathParaPr>
                      <m:jc m:val="centerGroup"/>
                    </m:oMathParaPr>
                    <m:oMath xmlns:m="http://schemas.openxmlformats.org/officeDocument/2006/math">
                      <m:r>
                        <a:rPr lang="en-US" sz="3300" i="1">
                          <a:latin typeface="Cambria Math"/>
                        </a:rPr>
                        <m:t>𝑀𝑎𝑥</m:t>
                      </m:r>
                      <m:r>
                        <a:rPr lang="en-US" sz="3300" i="1">
                          <a:latin typeface="Cambria Math"/>
                        </a:rPr>
                        <m:t> </m:t>
                      </m:r>
                      <m:r>
                        <a:rPr lang="en-US" sz="3300" i="1">
                          <a:latin typeface="Cambria Math"/>
                        </a:rPr>
                        <m:t>𝑈</m:t>
                      </m:r>
                      <m:d>
                        <m:dPr>
                          <m:ctrlPr>
                            <a:rPr lang="en-US" sz="3300" i="1">
                              <a:latin typeface="Cambria Math" panose="02040503050406030204" pitchFamily="18" charset="0"/>
                            </a:rPr>
                          </m:ctrlPr>
                        </m:dPr>
                        <m:e>
                          <m:r>
                            <a:rPr lang="en-US" sz="3300" i="1">
                              <a:latin typeface="Cambria Math"/>
                            </a:rPr>
                            <m:t>𝐹</m:t>
                          </m:r>
                          <m:r>
                            <a:rPr lang="en-US" sz="3300" i="1">
                              <a:latin typeface="Cambria Math"/>
                            </a:rPr>
                            <m:t>, </m:t>
                          </m:r>
                          <m:r>
                            <a:rPr lang="en-US" sz="3300" i="1">
                              <a:latin typeface="Cambria Math"/>
                            </a:rPr>
                            <m:t>𝐶</m:t>
                          </m:r>
                          <m:r>
                            <a:rPr lang="en-US" sz="3300" i="1">
                              <a:latin typeface="Cambria Math"/>
                            </a:rPr>
                            <m:t>, </m:t>
                          </m:r>
                          <m:r>
                            <a:rPr lang="en-US" sz="3300" i="1">
                              <a:latin typeface="Cambria Math"/>
                            </a:rPr>
                            <m:t>𝑊</m:t>
                          </m:r>
                        </m:e>
                      </m:d>
                    </m:oMath>
                  </m:oMathPara>
                </a14:m>
                <a:endParaRPr lang="en-US" sz="3300" dirty="0"/>
              </a:p>
              <a:p>
                <a:pPr marL="0" indent="0" algn="ctr">
                  <a:buNone/>
                </a:pPr>
                <a:r>
                  <a:rPr lang="en-US" sz="3300" dirty="0" err="1"/>
                  <a:t>s.t.</a:t>
                </a:r>
                <a:r>
                  <a:rPr lang="en-US" sz="3300" dirty="0"/>
                  <a:t>  Weight Constraint: </a:t>
                </a:r>
                <a14:m>
                  <m:oMath xmlns:m="http://schemas.openxmlformats.org/officeDocument/2006/math">
                    <m:sSub>
                      <m:sSubPr>
                        <m:ctrlPr>
                          <a:rPr lang="en-US" sz="3300" i="1">
                            <a:latin typeface="Cambria Math" panose="02040503050406030204" pitchFamily="18" charset="0"/>
                          </a:rPr>
                        </m:ctrlPr>
                      </m:sSubPr>
                      <m:e>
                        <m:r>
                          <a:rPr lang="en-US" sz="3300" i="1">
                            <a:latin typeface="Cambria Math"/>
                          </a:rPr>
                          <m:t>𝑊</m:t>
                        </m:r>
                      </m:e>
                      <m:sub>
                        <m:r>
                          <a:rPr lang="en-US" sz="3300" i="1">
                            <a:latin typeface="Cambria Math"/>
                          </a:rPr>
                          <m:t>𝑡</m:t>
                        </m:r>
                        <m:r>
                          <a:rPr lang="en-US" sz="3300" i="1">
                            <a:latin typeface="Cambria Math"/>
                          </a:rPr>
                          <m:t>+1</m:t>
                        </m:r>
                      </m:sub>
                    </m:sSub>
                    <m:r>
                      <a:rPr lang="en-US" sz="3300" i="1">
                        <a:latin typeface="Cambria Math"/>
                      </a:rPr>
                      <m:t>=</m:t>
                    </m:r>
                    <m:d>
                      <m:dPr>
                        <m:ctrlPr>
                          <a:rPr lang="en-US" sz="3300" i="1">
                            <a:latin typeface="Cambria Math" panose="02040503050406030204" pitchFamily="18" charset="0"/>
                          </a:rPr>
                        </m:ctrlPr>
                      </m:dPr>
                      <m:e>
                        <m:r>
                          <a:rPr lang="en-US" sz="3300" i="1">
                            <a:latin typeface="Cambria Math"/>
                          </a:rPr>
                          <m:t>1−</m:t>
                        </m:r>
                        <m:r>
                          <a:rPr lang="en-US" sz="3300" i="1">
                            <a:latin typeface="Cambria Math"/>
                            <a:ea typeface="Cambria Math"/>
                          </a:rPr>
                          <m:t>𝛿</m:t>
                        </m:r>
                      </m:e>
                    </m:d>
                    <m:r>
                      <a:rPr lang="en-US" sz="3300" i="1">
                        <a:latin typeface="Cambria Math"/>
                        <a:ea typeface="Cambria Math"/>
                      </a:rPr>
                      <m:t>×</m:t>
                    </m:r>
                    <m:sSub>
                      <m:sSubPr>
                        <m:ctrlPr>
                          <a:rPr lang="en-US" sz="3300" i="1">
                            <a:latin typeface="Cambria Math" panose="02040503050406030204" pitchFamily="18" charset="0"/>
                            <a:ea typeface="Cambria Math"/>
                          </a:rPr>
                        </m:ctrlPr>
                      </m:sSubPr>
                      <m:e>
                        <m:r>
                          <a:rPr lang="en-US" sz="3300" i="1">
                            <a:latin typeface="Cambria Math"/>
                            <a:ea typeface="Cambria Math"/>
                          </a:rPr>
                          <m:t>𝑊</m:t>
                        </m:r>
                      </m:e>
                      <m:sub>
                        <m:r>
                          <a:rPr lang="en-US" sz="3300" i="1">
                            <a:latin typeface="Cambria Math"/>
                            <a:ea typeface="Cambria Math"/>
                          </a:rPr>
                          <m:t>𝑡</m:t>
                        </m:r>
                      </m:sub>
                    </m:sSub>
                    <m:r>
                      <a:rPr lang="en-US" sz="3300" i="1">
                        <a:latin typeface="Cambria Math"/>
                        <a:ea typeface="Cambria Math"/>
                      </a:rPr>
                      <m:t>+</m:t>
                    </m:r>
                    <m:r>
                      <a:rPr lang="en-US" sz="3300" i="1">
                        <a:latin typeface="Cambria Math"/>
                        <a:ea typeface="Cambria Math"/>
                      </a:rPr>
                      <m:t>𝑔</m:t>
                    </m:r>
                    <m:d>
                      <m:dPr>
                        <m:ctrlPr>
                          <a:rPr lang="en-US" sz="3300" i="1">
                            <a:latin typeface="Cambria Math" panose="02040503050406030204" pitchFamily="18" charset="0"/>
                            <a:ea typeface="Cambria Math"/>
                          </a:rPr>
                        </m:ctrlPr>
                      </m:dPr>
                      <m:e>
                        <m:r>
                          <a:rPr lang="en-US" sz="3300" i="1">
                            <a:latin typeface="Cambria Math"/>
                            <a:ea typeface="Cambria Math"/>
                          </a:rPr>
                          <m:t>𝐹</m:t>
                        </m:r>
                        <m:r>
                          <a:rPr lang="en-US" sz="3300" i="1">
                            <a:latin typeface="Cambria Math"/>
                            <a:ea typeface="Cambria Math"/>
                          </a:rPr>
                          <m:t>,</m:t>
                        </m:r>
                        <m:r>
                          <a:rPr lang="en-US" sz="3300" i="1">
                            <a:latin typeface="Cambria Math"/>
                            <a:ea typeface="Cambria Math"/>
                          </a:rPr>
                          <m:t>𝑆</m:t>
                        </m:r>
                      </m:e>
                    </m:d>
                  </m:oMath>
                </a14:m>
                <a:endParaRPr lang="en-US" sz="3300" dirty="0">
                  <a:ea typeface="Cambria Math"/>
                </a:endParaRPr>
              </a:p>
              <a:p>
                <a:pPr marL="0" indent="0" algn="ctr">
                  <a:buNone/>
                </a:pPr>
                <a:r>
                  <a:rPr lang="en-US" sz="3300" dirty="0"/>
                  <a:t>Budget Constraint: </a:t>
                </a:r>
                <a14:m>
                  <m:oMath xmlns:m="http://schemas.openxmlformats.org/officeDocument/2006/math">
                    <m:r>
                      <a:rPr lang="en-US" sz="3300" i="1">
                        <a:latin typeface="Cambria Math"/>
                      </a:rPr>
                      <m:t>𝑌</m:t>
                    </m:r>
                    <m:r>
                      <a:rPr lang="en-US" sz="3300" i="1">
                        <a:latin typeface="Cambria Math"/>
                        <a:ea typeface="Cambria Math"/>
                      </a:rPr>
                      <m:t>≥</m:t>
                    </m:r>
                    <m:r>
                      <a:rPr lang="en-US" sz="3300" i="1">
                        <a:latin typeface="Cambria Math"/>
                        <a:ea typeface="Cambria Math"/>
                      </a:rPr>
                      <m:t>𝐶</m:t>
                    </m:r>
                    <m:r>
                      <a:rPr lang="en-US" sz="3300" i="1">
                        <a:latin typeface="Cambria Math"/>
                        <a:ea typeface="Cambria Math"/>
                      </a:rPr>
                      <m:t>+</m:t>
                    </m:r>
                    <m:r>
                      <a:rPr lang="en-US" sz="3300" i="1">
                        <a:latin typeface="Cambria Math"/>
                        <a:ea typeface="Cambria Math"/>
                      </a:rPr>
                      <m:t>𝑃</m:t>
                    </m:r>
                    <m:r>
                      <a:rPr lang="en-US" sz="3300" i="1">
                        <a:latin typeface="Cambria Math"/>
                        <a:ea typeface="Cambria Math"/>
                      </a:rPr>
                      <m:t>×</m:t>
                    </m:r>
                    <m:r>
                      <a:rPr lang="en-US" sz="3300" i="1">
                        <a:latin typeface="Cambria Math"/>
                        <a:ea typeface="Cambria Math"/>
                      </a:rPr>
                      <m:t>𝐹</m:t>
                    </m:r>
                  </m:oMath>
                </a14:m>
                <a:endParaRPr lang="en-US" sz="3300" dirty="0"/>
              </a:p>
              <a:p>
                <a:pPr marL="0" indent="0">
                  <a:buNone/>
                </a:pPr>
                <a:endParaRPr lang="en-US" sz="1400"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793174"/>
                <a:ext cx="10515600" cy="4880758"/>
              </a:xfrm>
              <a:blipFill rotWithShape="0">
                <a:blip r:embed="rId3"/>
                <a:stretch>
                  <a:fillRect l="-1565" t="-287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Theoretical Model</a:t>
            </a:r>
          </a:p>
        </p:txBody>
      </p:sp>
    </p:spTree>
    <p:extLst>
      <p:ext uri="{BB962C8B-B14F-4D97-AF65-F5344CB8AC3E}">
        <p14:creationId xmlns:p14="http://schemas.microsoft.com/office/powerpoint/2010/main" val="30815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825625"/>
                <a:ext cx="10515600" cy="4743126"/>
              </a:xfrm>
            </p:spPr>
            <p:txBody>
              <a:bodyPr>
                <a:normAutofit/>
              </a:bodyPr>
              <a:lstStyle/>
              <a:p>
                <a:pPr marL="0" indent="0">
                  <a:buNone/>
                </a:pPr>
                <a:endParaRPr lang="en-US"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𝑀𝑎𝑥</m:t>
                      </m:r>
                      <m:r>
                        <a:rPr lang="en-US" i="1">
                          <a:latin typeface="Cambria Math"/>
                        </a:rPr>
                        <m:t> </m:t>
                      </m:r>
                      <m:r>
                        <a:rPr lang="en-US" i="1">
                          <a:latin typeface="Cambria Math"/>
                        </a:rPr>
                        <m:t>𝑈</m:t>
                      </m:r>
                      <m:d>
                        <m:dPr>
                          <m:ctrlPr>
                            <a:rPr lang="en-US" i="1">
                              <a:latin typeface="Cambria Math" panose="02040503050406030204" pitchFamily="18" charset="0"/>
                            </a:rPr>
                          </m:ctrlPr>
                        </m:dPr>
                        <m:e>
                          <m:r>
                            <a:rPr lang="en-US" i="1">
                              <a:latin typeface="Cambria Math"/>
                              <a:ea typeface="Cambria Math"/>
                            </a:rPr>
                            <m:t>𝛼</m:t>
                          </m:r>
                          <m:r>
                            <a:rPr lang="en-US" i="1">
                              <a:latin typeface="Cambria Math"/>
                            </a:rPr>
                            <m:t>𝐹</m:t>
                          </m:r>
                          <m:r>
                            <a:rPr lang="en-US" i="1">
                              <a:latin typeface="Cambria Math"/>
                            </a:rPr>
                            <m:t>, </m:t>
                          </m:r>
                          <m:r>
                            <a:rPr lang="en-US" i="1">
                              <a:latin typeface="Cambria Math"/>
                            </a:rPr>
                            <m:t>𝐶</m:t>
                          </m:r>
                          <m:r>
                            <a:rPr lang="en-US" i="1">
                              <a:latin typeface="Cambria Math"/>
                            </a:rPr>
                            <m:t>, </m:t>
                          </m:r>
                          <m:r>
                            <a:rPr lang="en-US" i="1">
                              <a:latin typeface="Cambria Math"/>
                            </a:rPr>
                            <m:t>𝑊</m:t>
                          </m:r>
                        </m:e>
                      </m:d>
                    </m:oMath>
                  </m:oMathPara>
                </a14:m>
                <a:endParaRPr lang="en-US" dirty="0"/>
              </a:p>
              <a:p>
                <a:pPr marL="0" indent="0" algn="ctr">
                  <a:buNone/>
                </a:pPr>
                <a:r>
                  <a:rPr lang="en-US" dirty="0" err="1"/>
                  <a:t>s.t.</a:t>
                </a:r>
                <a:r>
                  <a:rPr lang="en-US" dirty="0"/>
                  <a:t>  Weight Constraint: </a:t>
                </a:r>
                <a14:m>
                  <m:oMath xmlns:m="http://schemas.openxmlformats.org/officeDocument/2006/math">
                    <m:sSub>
                      <m:sSubPr>
                        <m:ctrlPr>
                          <a:rPr lang="en-US" i="1">
                            <a:latin typeface="Cambria Math" panose="02040503050406030204" pitchFamily="18" charset="0"/>
                          </a:rPr>
                        </m:ctrlPr>
                      </m:sSubPr>
                      <m:e>
                        <m:r>
                          <a:rPr lang="en-US" i="1">
                            <a:latin typeface="Cambria Math"/>
                          </a:rPr>
                          <m:t>𝑊</m:t>
                        </m:r>
                      </m:e>
                      <m:sub>
                        <m:r>
                          <a:rPr lang="en-US" i="1">
                            <a:latin typeface="Cambria Math"/>
                          </a:rPr>
                          <m:t>𝑡</m:t>
                        </m:r>
                        <m:r>
                          <a:rPr lang="en-US" i="1">
                            <a:latin typeface="Cambria Math"/>
                          </a:rPr>
                          <m:t>+1</m:t>
                        </m:r>
                      </m:sub>
                    </m:sSub>
                    <m:r>
                      <a:rPr lang="en-US" i="1">
                        <a:latin typeface="Cambria Math"/>
                      </a:rPr>
                      <m:t>=</m:t>
                    </m:r>
                    <m:d>
                      <m:dPr>
                        <m:ctrlPr>
                          <a:rPr lang="en-US" i="1">
                            <a:latin typeface="Cambria Math" panose="02040503050406030204" pitchFamily="18" charset="0"/>
                          </a:rPr>
                        </m:ctrlPr>
                      </m:dPr>
                      <m:e>
                        <m:r>
                          <a:rPr lang="en-US" i="1">
                            <a:latin typeface="Cambria Math"/>
                          </a:rPr>
                          <m:t>1−</m:t>
                        </m:r>
                        <m:r>
                          <a:rPr lang="en-US" i="1">
                            <a:latin typeface="Cambria Math"/>
                            <a:ea typeface="Cambria Math"/>
                          </a:rPr>
                          <m:t>𝛿</m:t>
                        </m:r>
                      </m:e>
                    </m:d>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𝑊</m:t>
                        </m:r>
                      </m:e>
                      <m:sub>
                        <m:r>
                          <a:rPr lang="en-US" i="1">
                            <a:latin typeface="Cambria Math"/>
                            <a:ea typeface="Cambria Math"/>
                          </a:rPr>
                          <m:t>𝑡</m:t>
                        </m:r>
                      </m:sub>
                    </m:sSub>
                    <m:r>
                      <a:rPr lang="en-US" i="1">
                        <a:latin typeface="Cambria Math"/>
                        <a:ea typeface="Cambria Math"/>
                      </a:rPr>
                      <m:t>+</m:t>
                    </m:r>
                    <m:r>
                      <a:rPr lang="en-US" i="1">
                        <a:latin typeface="Cambria Math"/>
                        <a:ea typeface="Cambria Math"/>
                      </a:rPr>
                      <m:t>𝑔</m:t>
                    </m:r>
                    <m:d>
                      <m:dPr>
                        <m:ctrlPr>
                          <a:rPr lang="en-US" i="1">
                            <a:latin typeface="Cambria Math" panose="02040503050406030204" pitchFamily="18" charset="0"/>
                            <a:ea typeface="Cambria Math"/>
                          </a:rPr>
                        </m:ctrlPr>
                      </m:dPr>
                      <m:e>
                        <m:r>
                          <a:rPr lang="en-US" i="1">
                            <a:latin typeface="Cambria Math"/>
                            <a:ea typeface="Cambria Math"/>
                          </a:rPr>
                          <m:t>𝐹</m:t>
                        </m:r>
                        <m:r>
                          <a:rPr lang="en-US" i="1">
                            <a:latin typeface="Cambria Math"/>
                            <a:ea typeface="Cambria Math"/>
                          </a:rPr>
                          <m:t>,</m:t>
                        </m:r>
                        <m:r>
                          <a:rPr lang="en-US" i="1">
                            <a:latin typeface="Cambria Math"/>
                            <a:ea typeface="Cambria Math"/>
                          </a:rPr>
                          <m:t>𝑆</m:t>
                        </m:r>
                      </m:e>
                    </m:d>
                  </m:oMath>
                </a14:m>
                <a:endParaRPr lang="en-US" dirty="0">
                  <a:ea typeface="Cambria Math"/>
                </a:endParaRPr>
              </a:p>
              <a:p>
                <a:pPr marL="0" indent="0" algn="ctr">
                  <a:buNone/>
                </a:pPr>
                <a:r>
                  <a:rPr lang="en-US" dirty="0"/>
                  <a:t>Budget Constraint: </a:t>
                </a:r>
                <a14:m>
                  <m:oMath xmlns:m="http://schemas.openxmlformats.org/officeDocument/2006/math">
                    <m:r>
                      <a:rPr lang="en-US" i="1">
                        <a:latin typeface="Cambria Math"/>
                      </a:rPr>
                      <m:t>𝑌</m:t>
                    </m:r>
                    <m:r>
                      <a:rPr lang="en-US" i="1">
                        <a:latin typeface="Cambria Math"/>
                        <a:ea typeface="Cambria Math"/>
                      </a:rPr>
                      <m:t>≥</m:t>
                    </m:r>
                    <m:r>
                      <a:rPr lang="en-US" i="1">
                        <a:latin typeface="Cambria Math"/>
                        <a:ea typeface="Cambria Math"/>
                      </a:rPr>
                      <m:t>𝐶</m:t>
                    </m:r>
                    <m:r>
                      <a:rPr lang="en-US" i="1">
                        <a:latin typeface="Cambria Math"/>
                        <a:ea typeface="Cambria Math"/>
                      </a:rPr>
                      <m:t>+</m:t>
                    </m:r>
                    <m:r>
                      <a:rPr lang="en-US" i="1">
                        <a:latin typeface="Cambria Math"/>
                        <a:ea typeface="Cambria Math"/>
                      </a:rPr>
                      <m:t>𝑃</m:t>
                    </m:r>
                    <m:r>
                      <a:rPr lang="en-US" i="1">
                        <a:latin typeface="Cambria Math"/>
                        <a:ea typeface="Cambria Math"/>
                      </a:rPr>
                      <m:t>×</m:t>
                    </m:r>
                    <m:r>
                      <a:rPr lang="en-US" i="1">
                        <a:latin typeface="Cambria Math"/>
                        <a:ea typeface="Cambria Math"/>
                      </a:rPr>
                      <m:t>𝛼</m:t>
                    </m:r>
                    <m:r>
                      <a:rPr lang="en-US" i="1">
                        <a:latin typeface="Cambria Math"/>
                        <a:ea typeface="Cambria Math"/>
                      </a:rPr>
                      <m:t>𝐹</m:t>
                    </m:r>
                  </m:oMath>
                </a14:m>
                <a:endParaRPr lang="en-US" dirty="0">
                  <a:ea typeface="Cambria Math"/>
                </a:endParaRPr>
              </a:p>
              <a:p>
                <a:pPr marL="0" indent="0" algn="ctr">
                  <a:buNone/>
                </a:pPr>
                <a:endParaRPr lang="en-US" dirty="0">
                  <a:latin typeface="Cambria Math"/>
                </a:endParaRPr>
              </a:p>
              <a:p>
                <a:pPr marL="0" indent="0">
                  <a:buNone/>
                </a:pPr>
                <a:r>
                  <a:rPr lang="en-US" dirty="0">
                    <a:latin typeface="Cambria Math"/>
                  </a:rPr>
                  <a:t>Imperfect Information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latin typeface="Cambria Math"/>
                  </a:rPr>
                  <a:t>) </a:t>
                </a: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&lt;1</m:t>
                      </m:r>
                    </m:oMath>
                  </m:oMathPara>
                </a14:m>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825625"/>
                <a:ext cx="10515600" cy="4743126"/>
              </a:xfrm>
              <a:blipFill rotWithShape="0">
                <a:blip r:embed="rId3"/>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p:txBody>
              <a:bodyPr>
                <a:normAutofit/>
              </a:bodyPr>
              <a:lstStyle/>
              <a:p>
                <a:r>
                  <a:rPr lang="en-US" dirty="0"/>
                  <a:t>Imperfect Information Contribution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0">
                <a:blip r:embed="rId4"/>
                <a:stretch>
                  <a:fillRect l="-2377" b="-922"/>
                </a:stretch>
              </a:blipFill>
            </p:spPr>
            <p:txBody>
              <a:bodyPr/>
              <a:lstStyle/>
              <a:p>
                <a:r>
                  <a:rPr lang="en-US">
                    <a:noFill/>
                  </a:rPr>
                  <a:t> </a:t>
                </a:r>
              </a:p>
            </p:txBody>
          </p:sp>
        </mc:Fallback>
      </mc:AlternateContent>
    </p:spTree>
    <p:extLst>
      <p:ext uri="{BB962C8B-B14F-4D97-AF65-F5344CB8AC3E}">
        <p14:creationId xmlns:p14="http://schemas.microsoft.com/office/powerpoint/2010/main" val="2675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1783</Words>
  <Application>Microsoft Office PowerPoint</Application>
  <PresentationFormat>Widescreen</PresentationFormat>
  <Paragraphs>185</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Cambria Math</vt:lpstr>
      <vt:lpstr>Century Gothic</vt:lpstr>
      <vt:lpstr>Franklin Gothic Book</vt:lpstr>
      <vt:lpstr>Franklin Gothic Medium</vt:lpstr>
      <vt:lpstr>Times New Roman</vt:lpstr>
      <vt:lpstr>Wingdings</vt:lpstr>
      <vt:lpstr>Presentation level design</vt:lpstr>
      <vt:lpstr>Informational Policy Improves Consumers’ Choice for Healthier Food</vt:lpstr>
      <vt:lpstr>Initiative</vt:lpstr>
      <vt:lpstr>Research Question</vt:lpstr>
      <vt:lpstr>Summary of Findings</vt:lpstr>
      <vt:lpstr>Nutrition Labelling: Why should it matter?</vt:lpstr>
      <vt:lpstr>Obesity Epidemic</vt:lpstr>
      <vt:lpstr>Literature Review</vt:lpstr>
      <vt:lpstr>Theoretical Model</vt:lpstr>
      <vt:lpstr>Imperfect Information Contribution (α)</vt:lpstr>
      <vt:lpstr>Data Source</vt:lpstr>
      <vt:lpstr>Statistic Summary</vt:lpstr>
      <vt:lpstr>Educational Demographic</vt:lpstr>
      <vt:lpstr>Empirical Model</vt:lpstr>
      <vt:lpstr>Empirical Result</vt:lpstr>
      <vt:lpstr>Empirical Result</vt:lpstr>
      <vt:lpstr>Empirical Result (Different Ethnic Group)</vt:lpstr>
      <vt:lpstr>Empirical Result (Across BMI Distribution)</vt:lpstr>
      <vt:lpstr>Results</vt:lpstr>
      <vt:lpstr>Results</vt:lpstr>
      <vt:lpstr>Results</vt:lpstr>
      <vt:lpstr>Policy Implication</vt:lpstr>
      <vt:lpstr>ECON101</vt:lpstr>
      <vt:lpstr>Thank You! Please email comments to lokman@mail.sfsu.edu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2016-04-09T22:16:09Z</dcterms:created>
  <dcterms:modified xsi:type="dcterms:W3CDTF">2019-06-02T07:08:59Z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